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258" r:id="rId3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89" r:id="rId14"/>
    <p:sldId id="29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6" r:id="rId25"/>
    <p:sldId id="277" r:id="rId26"/>
    <p:sldId id="282" r:id="rId27"/>
    <p:sldId id="283" r:id="rId28"/>
    <p:sldId id="284" r:id="rId29"/>
    <p:sldId id="285" r:id="rId30"/>
    <p:sldId id="286" r:id="rId31"/>
    <p:sldId id="291" r:id="rId32"/>
    <p:sldId id="287" r:id="rId33"/>
    <p:sldId id="288" r:id="rId34"/>
  </p:sldIdLst>
  <p:sldSz cx="9144000" cy="6858000" type="screen4x3"/>
  <p:notesSz cx="666877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A24"/>
    <a:srgbClr val="F0C2C2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66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Workboo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44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Прожиточный минимум, 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defRPr lang="ru-RU" sz="144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руб</a:t>
            </a:r>
            <a:r>
              <a:rPr lang="ru-RU" dirty="0"/>
              <a:t>. в мес.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34347583070849"/>
          <c:y val="0.406910617157149"/>
          <c:w val="0.936232335227116"/>
          <c:h val="0.380547720677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Прожиточный минимум, руб. в мес.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0"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10642</c:v>
                </c:pt>
                <c:pt idx="1">
                  <c:v>11067.7</c:v>
                </c:pt>
                <c:pt idx="2">
                  <c:v>11510.4</c:v>
                </c:pt>
                <c:pt idx="3">
                  <c:v>11970.8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319458576"/>
        <c:axId val="319462104"/>
      </c:barChart>
      <c:catAx>
        <c:axId val="31945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19462104"/>
        <c:crosses val="autoZero"/>
        <c:auto val="1"/>
        <c:lblAlgn val="ctr"/>
        <c:lblOffset val="100"/>
        <c:noMultiLvlLbl val="0"/>
      </c:catAx>
      <c:valAx>
        <c:axId val="31946210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1945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2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87841618169469"/>
          <c:y val="0.009717813402477"/>
          <c:w val="0.969444444444452"/>
          <c:h val="0.8606215330927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spPr>
            <a:gradFill>
              <a:gsLst>
                <a:gs pos="0">
                  <a:srgbClr val="C0504D">
                    <a:lumMod val="40000"/>
                    <a:lumOff val="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00645541102193821"/>
                  <c:y val="0.04401071558554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794235607440235"/>
                  <c:y val="0.02078410649794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0247488218552926"/>
                  <c:y val="-0.02193720428903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78386352133714"/>
                  <c:y val="-0.05352408968855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430002380814266"/>
                  <c:y val="-0.09319602312494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104057037411484"/>
                  <c:y val="-0.1437279529102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7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2021г. </c:v>
                </c:pt>
                <c:pt idx="2">
                  <c:v>2022 г. оценка</c:v>
                </c:pt>
                <c:pt idx="3">
                  <c:v>2023 г. прогноз</c:v>
                </c:pt>
                <c:pt idx="4">
                  <c:v>2024 г. прогноз</c:v>
                </c:pt>
                <c:pt idx="5">
                  <c:v>2025 г. прогноз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846.9</c:v>
                </c:pt>
                <c:pt idx="1">
                  <c:v>987</c:v>
                </c:pt>
                <c:pt idx="2">
                  <c:v>1066.6</c:v>
                </c:pt>
                <c:pt idx="3">
                  <c:v>1053.6</c:v>
                </c:pt>
                <c:pt idx="4">
                  <c:v>1086.4</c:v>
                </c:pt>
                <c:pt idx="5">
                  <c:v>1115.4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95"/>
        <c:overlap val="100"/>
        <c:serLines>
          <c:spPr>
            <a:ln w="952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</a:ln>
          </c:spPr>
        </c:serLines>
        <c:axId val="349297592"/>
        <c:axId val="349298376"/>
      </c:barChart>
      <c:catAx>
        <c:axId val="349297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9298376"/>
        <c:crosses val="autoZero"/>
        <c:auto val="1"/>
        <c:lblAlgn val="ctr"/>
        <c:lblOffset val="100"/>
        <c:noMultiLvlLbl val="0"/>
      </c:catAx>
      <c:valAx>
        <c:axId val="349298376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9297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052815597448"/>
          <c:y val="0.104989682302002"/>
          <c:w val="0.341214748271114"/>
          <c:h val="0.84787270474699"/>
        </c:manualLayout>
      </c:layout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0.107753223728939"/>
                  <c:y val="0.0596480868920695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1339680072799"/>
                  <c:y val="0.020359107358638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8133688954684"/>
                  <c:y val="-0.24536863040866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956.9</c:v>
                </c:pt>
                <c:pt idx="1">
                  <c:v>96.7</c:v>
                </c:pt>
                <c:pt idx="2" c:formatCode="#,##0.00">
                  <c:v>1983.2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ru-RU" sz="16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Лист1!$B$2</c:f>
              <c:numCache>
                <c:formatCode>0.0_ </c:formatCode>
                <c:ptCount val="1"/>
                <c:pt idx="0">
                  <c:v>96.7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Лист1!$C$2</c:f>
              <c:numCache>
                <c:formatCode>0.0_ </c:formatCode>
                <c:ptCount val="1"/>
                <c:pt idx="0">
                  <c:v>956.9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из областного бюджета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-0.00984146977824041"/>
                  <c:y val="0.01208880427783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Лист1!$D$2</c:f>
              <c:numCache>
                <c:formatCode>0.0_ </c:formatCode>
                <c:ptCount val="1"/>
                <c:pt idx="0">
                  <c:v>1983.2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349296416"/>
        <c:axId val="349299160"/>
      </c:barChart>
      <c:catAx>
        <c:axId val="349296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9299160"/>
        <c:crosses val="autoZero"/>
        <c:auto val="1"/>
        <c:lblAlgn val="ctr"/>
        <c:lblOffset val="100"/>
        <c:noMultiLvlLbl val="0"/>
      </c:catAx>
      <c:valAx>
        <c:axId val="349299160"/>
        <c:scaling>
          <c:orientation val="minMax"/>
        </c:scaling>
        <c:delete val="1"/>
        <c:axPos val="b"/>
        <c:majorGridlines/>
        <c:numFmt formatCode="0.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929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291857474816"/>
          <c:y val="0.179057924353985"/>
          <c:w val="0.37770820993202"/>
          <c:h val="0.80146476665080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6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352179512304376"/>
          <c:y val="0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80" b="1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title>
    <c:autoTitleDeleted val="0"/>
    <c:plotArea>
      <c:layout>
        <c:manualLayout>
          <c:layoutTarget val="inner"/>
          <c:xMode val="edge"/>
          <c:yMode val="edge"/>
          <c:x val="0.190933707861673"/>
          <c:y val="0.13995861637173"/>
          <c:w val="0.809066292138327"/>
          <c:h val="0.7711531168794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00191158253445741"/>
                  <c:y val="0.096969018271406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800,2 (71,7%)</a:t>
                    </a:r>
                    <a:endParaRPr lang="en-US" sz="16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143368690084305"/>
                  <c:y val="0.018962823161222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769,4 (70,8%)</a:t>
                    </a:r>
                    <a:endParaRPr lang="en-US" sz="16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739,8 (70,2%)</a:t>
                    </a:r>
                    <a:endParaRPr lang="en-US" sz="16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2024 прогноз</c:v>
                </c:pt>
                <c:pt idx="2">
                  <c:v>2023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800.2</c:v>
                </c:pt>
                <c:pt idx="1">
                  <c:v>769.4</c:v>
                </c:pt>
                <c:pt idx="2">
                  <c:v>739.8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299552"/>
        <c:axId val="349302296"/>
      </c:barChart>
      <c:catAx>
        <c:axId val="349299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9302296"/>
        <c:crosses val="autoZero"/>
        <c:auto val="1"/>
        <c:lblAlgn val="ctr"/>
        <c:lblOffset val="100"/>
        <c:noMultiLvlLbl val="0"/>
      </c:catAx>
      <c:valAx>
        <c:axId val="34930229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9299552"/>
        <c:crosses val="autoZero"/>
        <c:crossBetween val="between"/>
      </c:valAx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lang="ru-RU" sz="14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80" b="1" i="0" u="none" strike="noStrike" kern="1200" baseline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Налоги на совокупный доход</a:t>
            </a:r>
            <a:endParaRPr lang="ru-RU" sz="1680" b="1" i="0" u="none" strike="noStrike" kern="1200" baseline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0417777777777778"/>
          <c:y val="0.008333333333333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325605132692"/>
          <c:y val="0.153803532321532"/>
          <c:w val="0.815674394867308"/>
          <c:h val="0.7105591066528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0"/>
                  <c:y val="0.079601965102999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71,4 (6,4%)</a:t>
                    </a:r>
                    <a:endParaRPr lang="en-US" dirty="0" smtClean="0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68,4 (6,3%)</a:t>
                    </a:r>
                    <a:endParaRPr lang="en-US" dirty="0" smtClean="0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67,3 (6,4%)</a:t>
                    </a:r>
                    <a:endParaRPr lang="en-US" dirty="0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2024 прогноз</c:v>
                </c:pt>
                <c:pt idx="2">
                  <c:v>2023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71.4</c:v>
                </c:pt>
                <c:pt idx="1">
                  <c:v>68.4</c:v>
                </c:pt>
                <c:pt idx="2" c:formatCode="0.0">
                  <c:v>67.3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349301120"/>
        <c:axId val="349300336"/>
      </c:barChart>
      <c:catAx>
        <c:axId val="349301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9300336"/>
        <c:crosses val="autoZero"/>
        <c:auto val="1"/>
        <c:lblAlgn val="ctr"/>
        <c:lblOffset val="100"/>
        <c:noMultiLvlLbl val="0"/>
      </c:catAx>
      <c:valAx>
        <c:axId val="34930033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4930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299971522854254"/>
          <c:y val="0"/>
        </c:manualLayout>
      </c:layout>
      <c:overlay val="0"/>
      <c:txPr>
        <a:bodyPr rot="0" spcFirstLastPara="0" vertOverflow="ellipsis" vert="horz" wrap="square" anchor="ctr" anchorCtr="1"/>
        <a:lstStyle/>
        <a:p>
          <a:pPr algn="ctr">
            <a:defRPr lang="ru-RU" sz="1680" b="1" i="0" u="none" strike="noStrike" kern="1200" baseline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title>
    <c:autoTitleDeleted val="0"/>
    <c:plotArea>
      <c:layout>
        <c:manualLayout>
          <c:layoutTarget val="inner"/>
          <c:xMode val="edge"/>
          <c:yMode val="edge"/>
          <c:x val="0.178965287009756"/>
          <c:y val="0.212433310154412"/>
          <c:w val="0.789406134152525"/>
          <c:h val="0.551755708786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68,1 (6,8%)</a:t>
                    </a:r>
                    <a:endParaRPr lang="en-US" dirty="0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70,0 (6,4%)</a:t>
                    </a:r>
                    <a:endParaRPr lang="en-US" dirty="0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215487438524573"/>
                  <c:y val="0.057657254107322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algn="ctr">
                      <a:defRPr lang="ru-RU" sz="1600" b="1" i="0" u="none" strike="noStrike" kern="1200" baseline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mtClean="0"/>
                      <a:t>72,0 (6,8%)</a:t>
                    </a:r>
                    <a:endParaRPr lang="en-US" smtClean="0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 algn="ctr">
                    <a:defRPr lang="ru-RU" sz="1600" b="1" i="0" u="none" strike="noStrike" kern="1200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2024 прогноз</c:v>
                </c:pt>
                <c:pt idx="2">
                  <c:v>2023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68.1</c:v>
                </c:pt>
                <c:pt idx="1">
                  <c:v>70</c:v>
                </c:pt>
                <c:pt idx="2">
                  <c:v>72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349302688"/>
        <c:axId val="350721256"/>
      </c:barChart>
      <c:catAx>
        <c:axId val="349302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50721256"/>
        <c:crosses val="autoZero"/>
        <c:auto val="1"/>
        <c:lblAlgn val="ctr"/>
        <c:lblOffset val="100"/>
        <c:noMultiLvlLbl val="0"/>
      </c:catAx>
      <c:valAx>
        <c:axId val="35072125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4930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16888305628463"/>
          <c:y val="0.344084856202333"/>
          <c:w val="0.592303040244968"/>
          <c:h val="0.6559151437976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(млн.руб. / %)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42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5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bubble3D val="0"/>
            <c:explosion val="17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bubble3D val="0"/>
            <c:spPr>
              <a:solidFill>
                <a:schemeClr val="accent5">
                  <a:shade val="80000"/>
                  <a:satMod val="18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8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9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0184928991050474"/>
                  <c:y val="-0.00704685246175589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934856645155087"/>
                  <c:y val="-0.0258593856880917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559192139072534"/>
                  <c:y val="-0.0137046296967923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232574890946182"/>
                  <c:y val="0.14532730389049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2552958096231"/>
                  <c:y val="-0.0979887652158871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531205824622238"/>
                  <c:y val="-0.0696000490303648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421544843300835"/>
                  <c:y val="-0.0192894086148373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0946835742925577"/>
                  <c:y val="-0.0203550615588167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141409806724772"/>
                  <c:y val="-0.015765255351363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756675692932775"/>
                  <c:y val="-0.0752649243952578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охрана окружающей среды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200</c:v>
                </c:pt>
                <c:pt idx="1">
                  <c:v>15.1</c:v>
                </c:pt>
                <c:pt idx="2">
                  <c:v>169.4</c:v>
                </c:pt>
                <c:pt idx="3">
                  <c:v>371.6</c:v>
                </c:pt>
                <c:pt idx="4">
                  <c:v>1606.7</c:v>
                </c:pt>
                <c:pt idx="5">
                  <c:v>125.7</c:v>
                </c:pt>
                <c:pt idx="6">
                  <c:v>133.3</c:v>
                </c:pt>
                <c:pt idx="7">
                  <c:v>89.7</c:v>
                </c:pt>
                <c:pt idx="8">
                  <c:v>2</c:v>
                </c:pt>
                <c:pt idx="9">
                  <c:v>37.3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>
        <c:manualLayout>
          <c:xMode val="edge"/>
          <c:yMode val="edge"/>
          <c:x val="0.0205212549255694"/>
          <c:y val="0.616507419395471"/>
          <c:w val="0.979478775862511"/>
          <c:h val="0.38349258060453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zero"/>
    <c:showDLblsOverMax val="0"/>
  </c:chart>
  <c:spPr>
    <a:ln>
      <a:solidFill>
        <a:schemeClr val="accent1">
          <a:alpha val="56000"/>
        </a:schemeClr>
      </a:solidFill>
    </a:ln>
  </c:spPr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355872862181"/>
          <c:y val="0.0711107105130364"/>
          <c:w val="0.778458869445493"/>
          <c:h val="0.5990210156936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(млн.руб. / %)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42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5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bubble3D val="0"/>
            <c:spPr>
              <a:solidFill>
                <a:schemeClr val="accent5">
                  <a:shade val="80000"/>
                  <a:satMod val="18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8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9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0.0667819977844225"/>
                  <c:y val="-0.007046884314332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743887985647683"/>
                  <c:y val="-0.01718736449940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804899444330259"/>
                  <c:y val="0.01014355295439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87745107076761"/>
                  <c:y val="-0.05196155351022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1190569023751"/>
                  <c:y val="-0.3668219098012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531205824622238"/>
                  <c:y val="-0.06960004903036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421544843300835"/>
                  <c:y val="-0.01928940861483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192966535900975"/>
                  <c:y val="-0.05547681492196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0669749166831029"/>
                  <c:y val="-0.06020944942201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756675692932775"/>
                  <c:y val="-0.07526492439525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охрана окружающей среды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228.9</c:v>
                </c:pt>
                <c:pt idx="1">
                  <c:v>19.1</c:v>
                </c:pt>
                <c:pt idx="2">
                  <c:v>207.3</c:v>
                </c:pt>
                <c:pt idx="3">
                  <c:v>281.7</c:v>
                </c:pt>
                <c:pt idx="4">
                  <c:v>1777.9</c:v>
                </c:pt>
                <c:pt idx="5">
                  <c:v>143.8</c:v>
                </c:pt>
                <c:pt idx="6">
                  <c:v>174.8</c:v>
                </c:pt>
                <c:pt idx="7">
                  <c:v>97.7</c:v>
                </c:pt>
                <c:pt idx="8">
                  <c:v>2.9</c:v>
                </c:pt>
                <c:pt idx="9">
                  <c:v>0.5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>
        <c:manualLayout>
          <c:xMode val="edge"/>
          <c:yMode val="edge"/>
          <c:x val="0.00968376239377053"/>
          <c:y val="0.57669051818499"/>
          <c:w val="0.990316237606229"/>
          <c:h val="0.41572144868099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zero"/>
    <c:showDLblsOverMax val="0"/>
  </c:chart>
  <c:spPr>
    <a:ln>
      <a:solidFill>
        <a:schemeClr val="accent1">
          <a:alpha val="56000"/>
        </a:schemeClr>
      </a:solidFill>
    </a:ln>
  </c:spPr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16888305628463"/>
          <c:y val="0.344084856202333"/>
          <c:w val="0.592303040244968"/>
          <c:h val="0.6559151437976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(млн.руб. / %)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42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5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bubble3D val="0"/>
            <c:explosion val="17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bubble3D val="0"/>
            <c:spPr>
              <a:solidFill>
                <a:schemeClr val="accent5">
                  <a:shade val="80000"/>
                  <a:satMod val="18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8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9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0184928991050474"/>
                  <c:y val="-0.00704685246175589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934856645155087"/>
                  <c:y val="-0.0258593856880917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559192139072534"/>
                  <c:y val="-0.0137046296967923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232574890946182"/>
                  <c:y val="0.14532730389049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2552958096231"/>
                  <c:y val="-0.0979887652158871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531205824622238"/>
                  <c:y val="-0.0696000490303648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421544843300836"/>
                  <c:y val="-0.0192894086148373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0946835742925577"/>
                  <c:y val="-0.0203550615588167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141409806724772"/>
                  <c:y val="-0.015765255351363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756675692932775"/>
                  <c:y val="-0.0752649243952578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охрана окружающей среды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200</c:v>
                </c:pt>
                <c:pt idx="1">
                  <c:v>15.1</c:v>
                </c:pt>
                <c:pt idx="2">
                  <c:v>169.4</c:v>
                </c:pt>
                <c:pt idx="3">
                  <c:v>371.6</c:v>
                </c:pt>
                <c:pt idx="4">
                  <c:v>1606.7</c:v>
                </c:pt>
                <c:pt idx="5">
                  <c:v>125.7</c:v>
                </c:pt>
                <c:pt idx="6">
                  <c:v>133.3</c:v>
                </c:pt>
                <c:pt idx="7">
                  <c:v>89.7</c:v>
                </c:pt>
                <c:pt idx="8">
                  <c:v>2</c:v>
                </c:pt>
                <c:pt idx="9">
                  <c:v>37.3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>
        <c:manualLayout>
          <c:xMode val="edge"/>
          <c:yMode val="edge"/>
          <c:x val="0.0205212549255694"/>
          <c:y val="0.616507419395471"/>
          <c:w val="0.979478775862511"/>
          <c:h val="0.38349258060453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zero"/>
    <c:showDLblsOverMax val="0"/>
  </c:chart>
  <c:spPr>
    <a:ln>
      <a:solidFill>
        <a:schemeClr val="accent1">
          <a:alpha val="56000"/>
        </a:schemeClr>
      </a:solidFill>
    </a:ln>
  </c:spPr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92675825327642"/>
          <c:y val="0.0498642177377999"/>
          <c:w val="0.617524275413533"/>
          <c:h val="0.8677514225214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прогноз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5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5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0.120259491600767"/>
                  <c:y val="-0.026558969516079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1963,4
</a:t>
                    </a:r>
                    <a:r>
                      <a:rPr lang="en-US" dirty="0" smtClean="0"/>
                      <a:t>95,4%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643637316297014"/>
                  <c:y val="0.063028985774443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88,9
</a:t>
                    </a:r>
                    <a:r>
                      <a:rPr lang="en-US" dirty="0" smtClean="0"/>
                      <a:t>4,3%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530285286894976"/>
                  <c:y val="0.049167552648488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4,7
</a:t>
                    </a:r>
                    <a:r>
                      <a:rPr lang="en-US" dirty="0" smtClean="0"/>
                      <a:t>0,3%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Прочее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1963.4</c:v>
                </c:pt>
                <c:pt idx="1">
                  <c:v>88.9</c:v>
                </c:pt>
                <c:pt idx="2">
                  <c:v>4.7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49567070154871"/>
          <c:y val="0.267457938909249"/>
          <c:w val="0.35043292984513"/>
          <c:h val="0.37843305152624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zero"/>
    <c:showDLblsOverMax val="0"/>
  </c:chart>
  <c:spPr>
    <a:ln>
      <a:solidFill>
        <a:schemeClr val="accent1">
          <a:alpha val="56000"/>
        </a:schemeClr>
      </a:solidFill>
    </a:ln>
  </c:spPr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44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 руб.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31625</c:v>
                </c:pt>
                <c:pt idx="1">
                  <c:v>33548</c:v>
                </c:pt>
                <c:pt idx="2">
                  <c:v>34200</c:v>
                </c:pt>
                <c:pt idx="3">
                  <c:v>34950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319464064"/>
        <c:axId val="319464848"/>
      </c:barChart>
      <c:catAx>
        <c:axId val="31946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19464848"/>
        <c:crosses val="autoZero"/>
        <c:auto val="1"/>
        <c:lblAlgn val="ctr"/>
        <c:lblOffset val="100"/>
        <c:noMultiLvlLbl val="0"/>
      </c:catAx>
      <c:valAx>
        <c:axId val="31946484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1946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2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16888305628463"/>
          <c:y val="0.344084856202333"/>
          <c:w val="0.592303040244968"/>
          <c:h val="0.6559151437976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(млн.руб. / %)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42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5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bubble3D val="0"/>
            <c:explosion val="17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bubble3D val="0"/>
            <c:spPr>
              <a:solidFill>
                <a:schemeClr val="accent5">
                  <a:shade val="80000"/>
                  <a:satMod val="18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8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9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0184928991050474"/>
                  <c:y val="-0.00704685246175589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934856645155087"/>
                  <c:y val="-0.0258593856880918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559192139072534"/>
                  <c:y val="-0.0137046296967923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232574890946182"/>
                  <c:y val="0.14532730389049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2552958096231"/>
                  <c:y val="-0.0979887652158871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531205824622238"/>
                  <c:y val="-0.0696000490303648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421544843300836"/>
                  <c:y val="-0.0192894086148373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0946835742925577"/>
                  <c:y val="-0.0203550615588167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141409806724772"/>
                  <c:y val="-0.015765255351363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756675692932775"/>
                  <c:y val="-0.0752649243952578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охрана окружающей среды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200</c:v>
                </c:pt>
                <c:pt idx="1">
                  <c:v>15.1</c:v>
                </c:pt>
                <c:pt idx="2">
                  <c:v>169.4</c:v>
                </c:pt>
                <c:pt idx="3">
                  <c:v>371.6</c:v>
                </c:pt>
                <c:pt idx="4">
                  <c:v>1606.7</c:v>
                </c:pt>
                <c:pt idx="5">
                  <c:v>125.7</c:v>
                </c:pt>
                <c:pt idx="6">
                  <c:v>133.3</c:v>
                </c:pt>
                <c:pt idx="7">
                  <c:v>89.7</c:v>
                </c:pt>
                <c:pt idx="8">
                  <c:v>2</c:v>
                </c:pt>
                <c:pt idx="9">
                  <c:v>37.3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>
        <c:manualLayout>
          <c:xMode val="edge"/>
          <c:yMode val="edge"/>
          <c:x val="0.0205212549255694"/>
          <c:y val="0.616507419395471"/>
          <c:w val="0.979478775862511"/>
          <c:h val="0.38349258060453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zero"/>
    <c:showDLblsOverMax val="0"/>
  </c:chart>
  <c:spPr>
    <a:ln>
      <a:solidFill>
        <a:schemeClr val="accent1">
          <a:alpha val="56000"/>
        </a:schemeClr>
      </a:solidFill>
    </a:ln>
  </c:spPr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/>
              <a:t>Средства, направленные на реализацию национальных проектов в 2023 </a:t>
            </a:r>
            <a:r>
              <a:rPr lang="ru-RU" sz="1800" dirty="0" smtClean="0"/>
              <a:t>году, млн.руб.</a:t>
            </a:r>
            <a:endParaRPr lang="ru-RU" sz="1800" dirty="0"/>
          </a:p>
        </c:rich>
      </c:tx>
      <c:layout>
        <c:manualLayout>
          <c:xMode val="edge"/>
          <c:yMode val="edge"/>
          <c:x val="0.162373978399557"/>
          <c:y val="0.0313723294407491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99247440514323"/>
          <c:y val="0.210463042407814"/>
          <c:w val="0.612507384319387"/>
          <c:h val="0.789536957592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Средства, направленные на реализацию национальных проектов в 2023 году</c:v>
                </c:pt>
              </c:strCache>
            </c:strRef>
          </c:tx>
          <c:explosion val="0"/>
          <c:dPt>
            <c:idx val="0"/>
            <c:bubble3D val="0"/>
            <c:explosion val="97"/>
          </c:dPt>
          <c:dPt>
            <c:idx val="1"/>
            <c:bubble3D val="0"/>
          </c:dPt>
          <c:dLbls>
            <c:dLbl>
              <c:idx val="1"/>
              <c:layout>
                <c:manualLayout>
                  <c:x val="-0.0895901740970193"/>
                  <c:y val="0.045408359037783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из областного бюджета</c:v>
                </c:pt>
                <c:pt idx="1">
                  <c:v>из бюджета города</c:v>
                </c:pt>
              </c:strCache>
            </c:strRef>
          </c:cat>
          <c:val>
            <c:numRef>
              <c:f>Лист1!$B$2:$B$3</c:f>
              <c:numCache>
                <c:formatCode>0.0_ </c:formatCode>
                <c:ptCount val="2"/>
                <c:pt idx="0">
                  <c:v>110.8</c:v>
                </c:pt>
                <c:pt idx="1">
                  <c:v>8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zero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44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Зарегистрированные безработные граждане, тыс.чел</c:v>
                </c:pt>
              </c:strCache>
            </c:strRef>
          </c:tx>
          <c:spPr>
            <a:solidFill>
              <a:srgbClr val="006699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319465632"/>
        <c:axId val="319466024"/>
      </c:barChart>
      <c:catAx>
        <c:axId val="31946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19466024"/>
        <c:crosses val="autoZero"/>
        <c:auto val="1"/>
        <c:lblAlgn val="ctr"/>
        <c:lblOffset val="100"/>
        <c:noMultiLvlLbl val="0"/>
      </c:catAx>
      <c:valAx>
        <c:axId val="31946602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1946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2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44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Индекс потребительских цен, к декабрю прошлого года, в %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потребительских цен, к концу прошлого года, в %</c:v>
                </c:pt>
              </c:strCache>
            </c:strRef>
          </c:tx>
          <c:spPr>
            <a:solidFill>
              <a:srgbClr val="006699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108.4</c:v>
                </c:pt>
                <c:pt idx="1">
                  <c:v>112.4</c:v>
                </c:pt>
                <c:pt idx="2">
                  <c:v>105.5</c:v>
                </c:pt>
                <c:pt idx="3">
                  <c:v>104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256848560"/>
        <c:axId val="256946456"/>
      </c:barChart>
      <c:catAx>
        <c:axId val="256848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256946456"/>
        <c:crosses val="autoZero"/>
        <c:auto val="1"/>
        <c:lblAlgn val="ctr"/>
        <c:lblOffset val="100"/>
        <c:noMultiLvlLbl val="0"/>
      </c:catAx>
      <c:valAx>
        <c:axId val="25694645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25684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2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 smtClean="0"/>
              <a:t>Ввод в действие жилых домов, тыс. кв.м в общей площади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в действие жилых домов, тыс. кв.м в общей площади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65.4</c:v>
                </c:pt>
                <c:pt idx="1">
                  <c:v>70</c:v>
                </c:pt>
                <c:pt idx="2">
                  <c:v>65</c:v>
                </c:pt>
                <c:pt idx="3">
                  <c:v>70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345080504"/>
        <c:axId val="345084424"/>
      </c:barChart>
      <c:catAx>
        <c:axId val="345080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5084424"/>
        <c:crosses val="autoZero"/>
        <c:auto val="1"/>
        <c:lblAlgn val="ctr"/>
        <c:lblOffset val="100"/>
        <c:noMultiLvlLbl val="0"/>
      </c:catAx>
      <c:valAx>
        <c:axId val="34508442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5080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2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44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Среднегодовая численность населения, тыс. чел.</c:v>
                </c:pt>
              </c:strCache>
            </c:strRef>
          </c:tx>
          <c:spPr>
            <a:solidFill>
              <a:srgbClr val="006699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111.8</c:v>
                </c:pt>
                <c:pt idx="1">
                  <c:v>110.8</c:v>
                </c:pt>
                <c:pt idx="2">
                  <c:v>110.3</c:v>
                </c:pt>
                <c:pt idx="3">
                  <c:v>109.8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345082856"/>
        <c:axId val="345080896"/>
      </c:barChart>
      <c:catAx>
        <c:axId val="345082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5080896"/>
        <c:crosses val="autoZero"/>
        <c:auto val="1"/>
        <c:lblAlgn val="ctr"/>
        <c:lblOffset val="100"/>
        <c:noMultiLvlLbl val="0"/>
      </c:catAx>
      <c:valAx>
        <c:axId val="34508089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5082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2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928662007136748"/>
          <c:y val="0.0887939661137129"/>
          <c:w val="0.631531185190961"/>
          <c:h val="0.639456061517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987</c:v>
                </c:pt>
                <c:pt idx="1">
                  <c:v>1066.6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9999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dLbl>
              <c:idx val="0"/>
              <c:layout>
                <c:manualLayout>
                  <c:x val="0.00898870148534163"/>
                  <c:y val="-0.04193940251683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34830522280125"/>
                  <c:y val="-0.04793074573352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2103.2</c:v>
                </c:pt>
                <c:pt idx="1">
                  <c:v>2074.3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347038136"/>
        <c:axId val="347041272"/>
      </c:barChart>
      <c:catAx>
        <c:axId val="347038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7041272"/>
        <c:crosses val="autoZero"/>
        <c:auto val="1"/>
        <c:lblAlgn val="ctr"/>
        <c:lblOffset val="100"/>
        <c:noMultiLvlLbl val="0"/>
      </c:catAx>
      <c:valAx>
        <c:axId val="34704127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703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6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56908070709703"/>
          <c:y val="0.092358253155028"/>
          <c:w val="0.725094149641213"/>
          <c:h val="0.652070629379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-0.0104868183995652"/>
                  <c:y val="-3.8689734487403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.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прогноз</c:v>
                </c:pt>
                <c:pt idx="2">
                  <c:v>2024 прогноз</c:v>
                </c:pt>
                <c:pt idx="3">
                  <c:v>2025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3140.9</c:v>
                </c:pt>
                <c:pt idx="1">
                  <c:v>3036.8</c:v>
                </c:pt>
                <c:pt idx="2">
                  <c:v>2832.5</c:v>
                </c:pt>
                <c:pt idx="3" c:formatCode="0.0">
                  <c:v>2757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BC3A24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0.046441624340931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09736367991305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19849353137888"/>
                  <c:y val="-0.02110373532791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82395038331149"/>
                  <c:y val="-0.005596644140506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прогноз</c:v>
                </c:pt>
                <c:pt idx="2">
                  <c:v>2024 прогноз</c:v>
                </c:pt>
                <c:pt idx="3">
                  <c:v>2025 прогноз</c:v>
                </c:pt>
              </c:strCache>
            </c:strRef>
          </c:cat>
          <c:val>
            <c:numRef>
              <c:f>Лист1!$C$2:$C$5</c:f>
              <c:numCache>
                <c:formatCode>0.0_ </c:formatCode>
                <c:ptCount val="4"/>
                <c:pt idx="0">
                  <c:v>3140.9</c:v>
                </c:pt>
                <c:pt idx="1">
                  <c:v>2934.6</c:v>
                </c:pt>
                <c:pt idx="2">
                  <c:v>2730.3</c:v>
                </c:pt>
                <c:pt idx="3">
                  <c:v>2654.8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349301512"/>
        <c:axId val="349303080"/>
      </c:barChart>
      <c:catAx>
        <c:axId val="349301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9303080"/>
        <c:crosses val="autoZero"/>
        <c:auto val="1"/>
        <c:lblAlgn val="ctr"/>
        <c:lblOffset val="100"/>
        <c:noMultiLvlLbl val="0"/>
      </c:catAx>
      <c:valAx>
        <c:axId val="3493030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93015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93691724579109"/>
          <c:y val="0.237685514400988"/>
          <c:w val="0.206308275420891"/>
          <c:h val="0.5049196628985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01600" prst="riblet"/>
    </a:sp3d>
  </c:spPr>
  <c:txPr>
    <a:bodyPr/>
    <a:lstStyle/>
    <a:p>
      <a:pPr>
        <a:defRPr lang="ru-RU" sz="16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01382255274288"/>
          <c:y val="0.00994508196439441"/>
          <c:w val="0.729125134323331"/>
          <c:h val="0.8063368873340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- 1983,2</c:v>
                </c:pt>
                <c:pt idx="1">
                  <c:v>2024 год - 1746,1</c:v>
                </c:pt>
                <c:pt idx="2">
                  <c:v>2025 год - 1641,5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145.3</c:v>
                </c:pt>
                <c:pt idx="1">
                  <c:v>38.9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- 1983,2</c:v>
                </c:pt>
                <c:pt idx="1">
                  <c:v>2024 год - 1746,1</c:v>
                </c:pt>
                <c:pt idx="2">
                  <c:v>2025 год - 1641,5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303.6</c:v>
                </c:pt>
                <c:pt idx="1">
                  <c:v>415.4</c:v>
                </c:pt>
                <c:pt idx="2">
                  <c:v>332.5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0C2C2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- 1983,2</c:v>
                </c:pt>
                <c:pt idx="1">
                  <c:v>2024 год - 1746,1</c:v>
                </c:pt>
                <c:pt idx="2">
                  <c:v>2025 год - 1641,5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1407.8</c:v>
                </c:pt>
                <c:pt idx="1">
                  <c:v>1247.9</c:v>
                </c:pt>
                <c:pt idx="2">
                  <c:v>1265.2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- 1983,2</c:v>
                </c:pt>
                <c:pt idx="1">
                  <c:v>2024 год - 1746,1</c:v>
                </c:pt>
                <c:pt idx="2">
                  <c:v>2025 год - 1641,5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125</c:v>
                </c:pt>
                <c:pt idx="1">
                  <c:v>43.9</c:v>
                </c:pt>
                <c:pt idx="2">
                  <c:v>43.9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overlap val="100"/>
        <c:axId val="349296024"/>
        <c:axId val="349297984"/>
      </c:barChart>
      <c:catAx>
        <c:axId val="349296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9297984"/>
        <c:crossesAt val="0"/>
        <c:auto val="1"/>
        <c:lblAlgn val="ctr"/>
        <c:lblOffset val="100"/>
        <c:noMultiLvlLbl val="0"/>
      </c:catAx>
      <c:valAx>
        <c:axId val="349297984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349296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966643091637"/>
          <c:y val="0.073538246402344"/>
          <c:w val="0.210579252718969"/>
          <c:h val="0.70051277727031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#1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37FB0-2445-459D-92F0-5BDDB1D223F7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460F4DF-C271-4BEA-AFE0-CB65C9A0A678}">
      <dgm:prSet phldrT="[Текст]" custT="1"/>
      <dgm:spPr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и устойчивости бюджета города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3D6DE-1298-4754-9E2E-C15A29490234}" cxnId="{D00CF74D-8339-4470-8976-4EB07C2541CF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AE8B3A-F823-47C5-84CB-99DEF5DDCB12}" cxnId="{D00CF74D-8339-4470-8976-4EB07C2541CF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2F04A-C1A2-4096-93B6-B3D0A8AE8C13}">
      <dgm:prSet phldrT="[Текст]" custT="1"/>
      <dgm:spPr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привлечение в бюджет города межбюджетных трансфертов для </a:t>
          </a:r>
          <a:r>
            <a:rPr kumimoji="0" lang="ru-RU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наиболее значимых сфер деятельности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F7CFF-3B96-42D4-80B6-CBB37A0129D0}" cxnId="{B58BB496-43A7-4FCC-8830-1786316E033C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27445-D593-409D-887B-8803978D4557}" cxnId="{B58BB496-43A7-4FCC-8830-1786316E033C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73FF9-D543-4DD6-B3C7-AF7AEE4B2B1F}">
      <dgm:prSet phldrT="[Текст]" custT="1"/>
      <dgm:spPr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сокращение расходов бюджета города при безусловном выполнении социальных обязательств города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4EE7B-CE74-4B48-A4D8-DC2479029DAA}" cxnId="{A8582E0C-FBF8-43FA-A72F-1C136AB690FA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2CB3A-87D4-4F5D-82E3-9DF468F2BF61}" cxnId="{A8582E0C-FBF8-43FA-A72F-1C136AB690FA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91C22-3CA3-4A8C-BC65-EA18DB9BE2E2}">
      <dgm:prSet phldrT="[Текст]" custT="1"/>
      <dgm:spPr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распределение экономии бюджетных средств, полученных при исполнении бюджета города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B76F1-E683-482B-8CC2-3AA2D6AFFB11}" cxnId="{E1048FDE-81FA-49E6-A3FD-EF0D78649B1B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0DB36-21E1-43D7-871D-0141B871B32C}" cxnId="{E1048FDE-81FA-49E6-A3FD-EF0D78649B1B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2EA0F-2907-4E2D-880A-E1C0593FF811}">
      <dgm:prSet phldrT="[Текст]" custT="1"/>
      <dgm:spPr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формирование муниципальных заданий на оказание муниципальных услуг, планирование и распределение средств на оказание муниципальных услуг (выполнение работ)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032DEC-A984-4DF1-B2AC-86B535524419}" cxnId="{275ACAFD-CF33-4580-8EEC-50074E230B68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BFA5D-CA99-4402-AA0B-451177F79DB7}" cxnId="{275ACAFD-CF33-4580-8EEC-50074E230B68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81F8A-8D67-48DF-A1CB-BFA5551F29D4}">
      <dgm:prSet custT="1"/>
      <dgm:spPr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и открытости бюджетного процесса</a:t>
          </a:r>
        </a:p>
      </dgm:t>
    </dgm:pt>
    <dgm:pt modelId="{9A96A476-3347-4135-92ED-3489221C2593}" cxnId="{66B6AA81-B42E-4201-935E-15A44EB522D1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00FEE-5F6F-4CCE-92FC-BFD20D3FCEE2}" cxnId="{66B6AA81-B42E-4201-935E-15A44EB522D1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20962-A2A1-4D09-AD14-C38395C3FB15}">
      <dgm:prSet custT="1"/>
      <dgm:spPr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организация деятельности по муниципальному финансовому контролю </a:t>
          </a:r>
        </a:p>
      </dgm:t>
    </dgm:pt>
    <dgm:pt modelId="{6FE23835-CCB8-4FE2-969E-2E6E3CFC1140}" cxnId="{E526F115-D45A-4C0F-9B8B-2C0D83A3323F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1493C-0182-402C-ABBC-74CE971C630F}" cxnId="{E526F115-D45A-4C0F-9B8B-2C0D83A3323F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CCF17-AC80-4475-843B-D79DDB381B90}">
      <dgm:prSet custT="1"/>
      <dgm:spPr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исполнения долговых обязательств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05E62-0734-4A62-B760-E3885CCAB197}" cxnId="{F3C78F1C-D6EF-4996-8865-4C8CD596C922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D0B60-C629-4E3F-89BB-2EEEC351A769}" cxnId="{F3C78F1C-D6EF-4996-8865-4C8CD596C922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7343E4-606A-4D06-8AEC-CD08C745B4C5}" type="pres">
      <dgm:prSet presAssocID="{A9737FB0-2445-459D-92F0-5BDDB1D223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1D418-DBB7-4485-BAA6-C962E4167036}" type="pres">
      <dgm:prSet presAssocID="{D460F4DF-C271-4BEA-AFE0-CB65C9A0A67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C79C2-957C-4443-BAAB-498B42CAAA6B}" type="pres">
      <dgm:prSet presAssocID="{14AE8B3A-F823-47C5-84CB-99DEF5DDCB12}" presName="sibTrans" presStyleCnt="0"/>
      <dgm:spPr/>
    </dgm:pt>
    <dgm:pt modelId="{FB9B13BD-8F55-4AC3-B799-30BF8B107CF6}" type="pres">
      <dgm:prSet presAssocID="{86E2F04A-C1A2-4096-93B6-B3D0A8AE8C13}" presName="node" presStyleLbl="node1" presStyleIdx="1" presStyleCnt="8" custScaleX="106361" custLinFactY="100000" custLinFactNeighborX="61155" custLinFactNeighborY="127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AE763-B3F2-49C8-AAE7-BFFD90C48C1D}" type="pres">
      <dgm:prSet presAssocID="{C2127445-D593-409D-887B-8803978D4557}" presName="sibTrans" presStyleCnt="0"/>
      <dgm:spPr/>
    </dgm:pt>
    <dgm:pt modelId="{21F1589B-C836-4D30-A1F4-46B25E82CF6C}" type="pres">
      <dgm:prSet presAssocID="{B3673FF9-D543-4DD6-B3C7-AF7AEE4B2B1F}" presName="node" presStyleLbl="node1" presStyleIdx="2" presStyleCnt="8" custLinFactY="14887" custLinFactNeighborX="7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E5173-595B-47EC-B8FC-26E42B7E8E44}" type="pres">
      <dgm:prSet presAssocID="{29B2CB3A-87D4-4F5D-82E3-9DF468F2BF61}" presName="sibTrans" presStyleCnt="0"/>
      <dgm:spPr/>
    </dgm:pt>
    <dgm:pt modelId="{1091FEE9-E243-4596-AC5B-08C0E3E895A0}" type="pres">
      <dgm:prSet presAssocID="{E6991C22-3CA3-4A8C-BC65-EA18DB9BE2E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99FC2-0BDD-443E-A454-619EE4902AFC}" type="pres">
      <dgm:prSet presAssocID="{CC60DB36-21E1-43D7-871D-0141B871B32C}" presName="sibTrans" presStyleCnt="0"/>
      <dgm:spPr/>
    </dgm:pt>
    <dgm:pt modelId="{5A6BE374-D2F5-41BF-909A-DD61E09AC821}" type="pres">
      <dgm:prSet presAssocID="{03C2EA0F-2907-4E2D-880A-E1C0593FF811}" presName="node" presStyleLbl="node1" presStyleIdx="4" presStyleCnt="8" custScaleX="111155" custLinFactY="10954" custLinFactNeighborX="-671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5EA4A-1942-4C5A-ACE4-1D0585CD1351}" type="pres">
      <dgm:prSet presAssocID="{28EBFA5D-CA99-4402-AA0B-451177F79DB7}" presName="sibTrans" presStyleCnt="0"/>
      <dgm:spPr/>
    </dgm:pt>
    <dgm:pt modelId="{5CEFA61E-DE92-4ABF-BBFE-799E0FBAA616}" type="pres">
      <dgm:prSet presAssocID="{51B81F8A-8D67-48DF-A1CB-BFA5551F29D4}" presName="node" presStyleLbl="node1" presStyleIdx="5" presStyleCnt="8" custLinFactX="-9709" custLinFactNeighborX="-100000" custLinFactNeighborY="-1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7BCEB-2E6D-459B-BDD8-D80D8183E1CB}" type="pres">
      <dgm:prSet presAssocID="{18A00FEE-5F6F-4CCE-92FC-BFD20D3FCEE2}" presName="sibTrans" presStyleCnt="0"/>
      <dgm:spPr/>
    </dgm:pt>
    <dgm:pt modelId="{16EFF924-7140-4000-A8FE-E794105B11D4}" type="pres">
      <dgm:prSet presAssocID="{A85CCF17-AC80-4475-843B-D79DDB381B90}" presName="node" presStyleLbl="node1" presStyleIdx="6" presStyleCnt="8" custLinFactY="-100000" custLinFactNeighborX="55291" custLinFactNeighborY="-133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98DC1-22FB-4BF3-81F4-77EA89D630B2}" type="pres">
      <dgm:prSet presAssocID="{E4F05E62-0734-4A62-B760-E3885CCAB197}" presName="sibTrans" presStyleCnt="0"/>
      <dgm:spPr/>
    </dgm:pt>
    <dgm:pt modelId="{92C8B751-87B9-4B3F-8F8C-032B33DB98C5}" type="pres">
      <dgm:prSet presAssocID="{07920962-A2A1-4D09-AD14-C38395C3FB15}" presName="node" presStyleLbl="node1" presStyleIdx="7" presStyleCnt="8" custScaleY="103389" custLinFactY="-100000" custLinFactNeighborX="55755" custLinFactNeighborY="-138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48FDE-81FA-49E6-A3FD-EF0D78649B1B}" srcId="{A9737FB0-2445-459D-92F0-5BDDB1D223F7}" destId="{E6991C22-3CA3-4A8C-BC65-EA18DB9BE2E2}" srcOrd="3" destOrd="0" parTransId="{EE1B76F1-E683-482B-8CC2-3AA2D6AFFB11}" sibTransId="{CC60DB36-21E1-43D7-871D-0141B871B32C}"/>
    <dgm:cxn modelId="{66B6AA81-B42E-4201-935E-15A44EB522D1}" srcId="{A9737FB0-2445-459D-92F0-5BDDB1D223F7}" destId="{51B81F8A-8D67-48DF-A1CB-BFA5551F29D4}" srcOrd="5" destOrd="0" parTransId="{9A96A476-3347-4135-92ED-3489221C2593}" sibTransId="{18A00FEE-5F6F-4CCE-92FC-BFD20D3FCEE2}"/>
    <dgm:cxn modelId="{A8582E0C-FBF8-43FA-A72F-1C136AB690FA}" srcId="{A9737FB0-2445-459D-92F0-5BDDB1D223F7}" destId="{B3673FF9-D543-4DD6-B3C7-AF7AEE4B2B1F}" srcOrd="2" destOrd="0" parTransId="{1A14EE7B-CE74-4B48-A4D8-DC2479029DAA}" sibTransId="{29B2CB3A-87D4-4F5D-82E3-9DF468F2BF61}"/>
    <dgm:cxn modelId="{F6A5D696-659B-4D47-A3F3-866D9DE739AE}" type="presOf" srcId="{51B81F8A-8D67-48DF-A1CB-BFA5551F29D4}" destId="{5CEFA61E-DE92-4ABF-BBFE-799E0FBAA616}" srcOrd="0" destOrd="0" presId="urn:microsoft.com/office/officeart/2005/8/layout/default#1"/>
    <dgm:cxn modelId="{E526F115-D45A-4C0F-9B8B-2C0D83A3323F}" srcId="{A9737FB0-2445-459D-92F0-5BDDB1D223F7}" destId="{07920962-A2A1-4D09-AD14-C38395C3FB15}" srcOrd="7" destOrd="0" parTransId="{FE71493C-0182-402C-ABBC-74CE971C630F}" sibTransId="{6FE23835-CCB8-4FE2-969E-2E6E3CFC1140}"/>
    <dgm:cxn modelId="{A7251E36-C681-4C95-9BF2-735E1FDF5B9D}" type="presOf" srcId="{07920962-A2A1-4D09-AD14-C38395C3FB15}" destId="{92C8B751-87B9-4B3F-8F8C-032B33DB98C5}" srcOrd="0" destOrd="0" presId="urn:microsoft.com/office/officeart/2005/8/layout/default#1"/>
    <dgm:cxn modelId="{81F76759-5211-455A-8EB9-3E33FB041D1C}" type="presOf" srcId="{B3673FF9-D543-4DD6-B3C7-AF7AEE4B2B1F}" destId="{21F1589B-C836-4D30-A1F4-46B25E82CF6C}" srcOrd="0" destOrd="0" presId="urn:microsoft.com/office/officeart/2005/8/layout/default#1"/>
    <dgm:cxn modelId="{F3C78F1C-D6EF-4996-8865-4C8CD596C922}" srcId="{A9737FB0-2445-459D-92F0-5BDDB1D223F7}" destId="{A85CCF17-AC80-4475-843B-D79DDB381B90}" srcOrd="6" destOrd="0" parTransId="{713D0B60-C629-4E3F-89BB-2EEEC351A769}" sibTransId="{E4F05E62-0734-4A62-B760-E3885CCAB197}"/>
    <dgm:cxn modelId="{B58BB496-43A7-4FCC-8830-1786316E033C}" srcId="{A9737FB0-2445-459D-92F0-5BDDB1D223F7}" destId="{86E2F04A-C1A2-4096-93B6-B3D0A8AE8C13}" srcOrd="1" destOrd="0" parTransId="{745F7CFF-3B96-42D4-80B6-CBB37A0129D0}" sibTransId="{C2127445-D593-409D-887B-8803978D4557}"/>
    <dgm:cxn modelId="{9DB38D6D-7C2A-4ECD-A2BE-73DA92BB6CC8}" type="presOf" srcId="{E6991C22-3CA3-4A8C-BC65-EA18DB9BE2E2}" destId="{1091FEE9-E243-4596-AC5B-08C0E3E895A0}" srcOrd="0" destOrd="0" presId="urn:microsoft.com/office/officeart/2005/8/layout/default#1"/>
    <dgm:cxn modelId="{0198767F-D84F-452E-BB31-394051A6474A}" type="presOf" srcId="{A85CCF17-AC80-4475-843B-D79DDB381B90}" destId="{16EFF924-7140-4000-A8FE-E794105B11D4}" srcOrd="0" destOrd="0" presId="urn:microsoft.com/office/officeart/2005/8/layout/default#1"/>
    <dgm:cxn modelId="{03457731-0C12-4111-A638-92C0171CDDA0}" type="presOf" srcId="{03C2EA0F-2907-4E2D-880A-E1C0593FF811}" destId="{5A6BE374-D2F5-41BF-909A-DD61E09AC821}" srcOrd="0" destOrd="0" presId="urn:microsoft.com/office/officeart/2005/8/layout/default#1"/>
    <dgm:cxn modelId="{D4771E0E-1458-4A56-81CE-1777BF6269FA}" type="presOf" srcId="{A9737FB0-2445-459D-92F0-5BDDB1D223F7}" destId="{487343E4-606A-4D06-8AEC-CD08C745B4C5}" srcOrd="0" destOrd="0" presId="urn:microsoft.com/office/officeart/2005/8/layout/default#1"/>
    <dgm:cxn modelId="{275ACAFD-CF33-4580-8EEC-50074E230B68}" srcId="{A9737FB0-2445-459D-92F0-5BDDB1D223F7}" destId="{03C2EA0F-2907-4E2D-880A-E1C0593FF811}" srcOrd="4" destOrd="0" parTransId="{7B032DEC-A984-4DF1-B2AC-86B535524419}" sibTransId="{28EBFA5D-CA99-4402-AA0B-451177F79DB7}"/>
    <dgm:cxn modelId="{D00CF74D-8339-4470-8976-4EB07C2541CF}" srcId="{A9737FB0-2445-459D-92F0-5BDDB1D223F7}" destId="{D460F4DF-C271-4BEA-AFE0-CB65C9A0A678}" srcOrd="0" destOrd="0" parTransId="{C8B3D6DE-1298-4754-9E2E-C15A29490234}" sibTransId="{14AE8B3A-F823-47C5-84CB-99DEF5DDCB12}"/>
    <dgm:cxn modelId="{CBB60626-E51D-4B5D-BD89-EF4533D19942}" type="presOf" srcId="{D460F4DF-C271-4BEA-AFE0-CB65C9A0A678}" destId="{7E51D418-DBB7-4485-BAA6-C962E4167036}" srcOrd="0" destOrd="0" presId="urn:microsoft.com/office/officeart/2005/8/layout/default#1"/>
    <dgm:cxn modelId="{392FFE29-DFFB-4A73-BAA3-4A597C71EEA5}" type="presOf" srcId="{86E2F04A-C1A2-4096-93B6-B3D0A8AE8C13}" destId="{FB9B13BD-8F55-4AC3-B799-30BF8B107CF6}" srcOrd="0" destOrd="0" presId="urn:microsoft.com/office/officeart/2005/8/layout/default#1"/>
    <dgm:cxn modelId="{5C30906E-DEB5-4555-A831-6E2C270C3D92}" type="presParOf" srcId="{487343E4-606A-4D06-8AEC-CD08C745B4C5}" destId="{7E51D418-DBB7-4485-BAA6-C962E4167036}" srcOrd="0" destOrd="0" presId="urn:microsoft.com/office/officeart/2005/8/layout/default#1"/>
    <dgm:cxn modelId="{D961C64E-CA40-4A89-B1F5-E00C9C38662A}" type="presParOf" srcId="{487343E4-606A-4D06-8AEC-CD08C745B4C5}" destId="{949C79C2-957C-4443-BAAB-498B42CAAA6B}" srcOrd="1" destOrd="0" presId="urn:microsoft.com/office/officeart/2005/8/layout/default#1"/>
    <dgm:cxn modelId="{4480A82F-BFBA-4FE0-A2B4-1FDA1BD4E7B7}" type="presParOf" srcId="{487343E4-606A-4D06-8AEC-CD08C745B4C5}" destId="{FB9B13BD-8F55-4AC3-B799-30BF8B107CF6}" srcOrd="2" destOrd="0" presId="urn:microsoft.com/office/officeart/2005/8/layout/default#1"/>
    <dgm:cxn modelId="{68A3F988-BB6B-41A8-90F9-126C80532726}" type="presParOf" srcId="{487343E4-606A-4D06-8AEC-CD08C745B4C5}" destId="{1BBAE763-B3F2-49C8-AAE7-BFFD90C48C1D}" srcOrd="3" destOrd="0" presId="urn:microsoft.com/office/officeart/2005/8/layout/default#1"/>
    <dgm:cxn modelId="{68FBFF6A-D745-40AA-921E-3846114A5F68}" type="presParOf" srcId="{487343E4-606A-4D06-8AEC-CD08C745B4C5}" destId="{21F1589B-C836-4D30-A1F4-46B25E82CF6C}" srcOrd="4" destOrd="0" presId="urn:microsoft.com/office/officeart/2005/8/layout/default#1"/>
    <dgm:cxn modelId="{8D4E7924-7C34-44BA-B863-F4C7ED743663}" type="presParOf" srcId="{487343E4-606A-4D06-8AEC-CD08C745B4C5}" destId="{6B3E5173-595B-47EC-B8FC-26E42B7E8E44}" srcOrd="5" destOrd="0" presId="urn:microsoft.com/office/officeart/2005/8/layout/default#1"/>
    <dgm:cxn modelId="{0D6B2892-14AA-4F3F-A54F-BF2704EC82AE}" type="presParOf" srcId="{487343E4-606A-4D06-8AEC-CD08C745B4C5}" destId="{1091FEE9-E243-4596-AC5B-08C0E3E895A0}" srcOrd="6" destOrd="0" presId="urn:microsoft.com/office/officeart/2005/8/layout/default#1"/>
    <dgm:cxn modelId="{307898A1-57EA-44B9-91E6-EDE30FDDDAEC}" type="presParOf" srcId="{487343E4-606A-4D06-8AEC-CD08C745B4C5}" destId="{34899FC2-0BDD-443E-A454-619EE4902AFC}" srcOrd="7" destOrd="0" presId="urn:microsoft.com/office/officeart/2005/8/layout/default#1"/>
    <dgm:cxn modelId="{B3426AEB-FBAC-4A23-8F17-D9F65BCDDEBA}" type="presParOf" srcId="{487343E4-606A-4D06-8AEC-CD08C745B4C5}" destId="{5A6BE374-D2F5-41BF-909A-DD61E09AC821}" srcOrd="8" destOrd="0" presId="urn:microsoft.com/office/officeart/2005/8/layout/default#1"/>
    <dgm:cxn modelId="{FE593C19-C429-4EFA-B392-A152EE6E46DC}" type="presParOf" srcId="{487343E4-606A-4D06-8AEC-CD08C745B4C5}" destId="{3B85EA4A-1942-4C5A-ACE4-1D0585CD1351}" srcOrd="9" destOrd="0" presId="urn:microsoft.com/office/officeart/2005/8/layout/default#1"/>
    <dgm:cxn modelId="{9E75E68A-854B-46B0-B9C3-6FC984D65C34}" type="presParOf" srcId="{487343E4-606A-4D06-8AEC-CD08C745B4C5}" destId="{5CEFA61E-DE92-4ABF-BBFE-799E0FBAA616}" srcOrd="10" destOrd="0" presId="urn:microsoft.com/office/officeart/2005/8/layout/default#1"/>
    <dgm:cxn modelId="{E90127F4-F93B-43EF-B5A4-D5F323477AFB}" type="presParOf" srcId="{487343E4-606A-4D06-8AEC-CD08C745B4C5}" destId="{6207BCEB-2E6D-459B-BDD8-D80D8183E1CB}" srcOrd="11" destOrd="0" presId="urn:microsoft.com/office/officeart/2005/8/layout/default#1"/>
    <dgm:cxn modelId="{9F7DFEBB-6E49-49A8-B18E-B1190FFD55B8}" type="presParOf" srcId="{487343E4-606A-4D06-8AEC-CD08C745B4C5}" destId="{16EFF924-7140-4000-A8FE-E794105B11D4}" srcOrd="12" destOrd="0" presId="urn:microsoft.com/office/officeart/2005/8/layout/default#1"/>
    <dgm:cxn modelId="{5F08782B-EF55-49E6-93DE-1707F572DFE9}" type="presParOf" srcId="{487343E4-606A-4D06-8AEC-CD08C745B4C5}" destId="{04D98DC1-22FB-4BF3-81F4-77EA89D630B2}" srcOrd="13" destOrd="0" presId="urn:microsoft.com/office/officeart/2005/8/layout/default#1"/>
    <dgm:cxn modelId="{41D2FEEC-2FD6-40F5-BD45-A27984ECD3B9}" type="presParOf" srcId="{487343E4-606A-4D06-8AEC-CD08C745B4C5}" destId="{92C8B751-87B9-4B3F-8F8C-032B33DB98C5}" srcOrd="14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F06569-9179-4F17-A0C4-3A53E09C23C9}" type="doc">
      <dgm:prSet loTypeId="urn:microsoft.com/office/officeart/2005/8/layout/pyramid2#4" loCatId="list" qsTypeId="urn:microsoft.com/office/officeart/2005/8/quickstyle/3d4#4" qsCatId="3D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C284148-BFDA-48D9-B1D8-040C78692469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услуги «Социальное такси»</a:t>
          </a:r>
        </a:p>
      </dgm:t>
    </dgm:pt>
    <dgm:pt modelId="{FAF51D39-F42E-4FA2-82A4-2F39E8A28A15}" cxnId="{E634D014-412F-41C6-8C98-1C450B791DE2}" type="parTrans">
      <dgm:prSet/>
      <dgm:spPr/>
      <dgm:t>
        <a:bodyPr/>
        <a:lstStyle/>
        <a:p>
          <a:pPr algn="l"/>
          <a:endParaRPr lang="ru-RU" sz="1800">
            <a:solidFill>
              <a:srgbClr val="FF0000"/>
            </a:solidFill>
          </a:endParaRPr>
        </a:p>
      </dgm:t>
    </dgm:pt>
    <dgm:pt modelId="{77467EA6-8E56-42A0-8E28-B20E4A286E60}" cxnId="{E634D014-412F-41C6-8C98-1C450B791DE2}" type="sibTrans">
      <dgm:prSet/>
      <dgm:spPr/>
      <dgm:t>
        <a:bodyPr/>
        <a:lstStyle/>
        <a:p>
          <a:pPr algn="l"/>
          <a:endParaRPr lang="ru-RU" sz="1800">
            <a:solidFill>
              <a:srgbClr val="FF0000"/>
            </a:solidFill>
          </a:endParaRPr>
        </a:p>
      </dgm:t>
    </dgm:pt>
    <dgm:pt modelId="{107A6BBA-1794-4704-A06F-DEC4967B37E2}">
      <dgm:prSet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питания отдельных категорий учащихся муниципальных образовательных организаций города (в том числе, детей с ограниченными возможностями здоровья, обучающихся на дому)</a:t>
          </a:r>
        </a:p>
      </dgm:t>
    </dgm:pt>
    <dgm:pt modelId="{58D37AF3-ED2F-4E89-A4FB-584F38CBE8A2}" cxnId="{503DCB1F-A7FE-47C7-BFD5-E0776E6229AD}" type="parTrans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EDE059E-73BF-482C-8560-1C0E4FE4A3B1}" cxnId="{503DCB1F-A7FE-47C7-BFD5-E0776E6229AD}" type="sibTrans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D1177E1-1A79-45B2-8AB9-7F122B1FC7AD}" type="pres">
      <dgm:prSet presAssocID="{E1F06569-9179-4F17-A0C4-3A53E09C23C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D874CFE-CCF4-4962-9A5A-AEABF149A704}" type="pres">
      <dgm:prSet presAssocID="{E1F06569-9179-4F17-A0C4-3A53E09C23C9}" presName="pyramid" presStyleLbl="node1" presStyleIdx="0" presStyleCnt="1" custScaleX="89290" custScaleY="98312" custLinFactNeighborX="-39357" custLinFactNeighborY="-3170"/>
      <dgm:spPr/>
    </dgm:pt>
    <dgm:pt modelId="{491B9877-955E-4C43-B9EC-9ABB5FF08141}" type="pres">
      <dgm:prSet presAssocID="{E1F06569-9179-4F17-A0C4-3A53E09C23C9}" presName="theList" presStyleCnt="0"/>
      <dgm:spPr/>
    </dgm:pt>
    <dgm:pt modelId="{39A92AD4-B3F2-48F9-B899-1147EEDD1CDA}" type="pres">
      <dgm:prSet presAssocID="{BC284148-BFDA-48D9-B1D8-040C78692469}" presName="aNode" presStyleLbl="fgAcc1" presStyleIdx="0" presStyleCnt="2" custScaleX="188817" custScaleY="250850" custLinFactY="7492" custLinFactNeighborX="-5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BCACF-1B5E-4A61-AE20-8B5E9DDA34A1}" type="pres">
      <dgm:prSet presAssocID="{BC284148-BFDA-48D9-B1D8-040C78692469}" presName="aSpace" presStyleCnt="0"/>
      <dgm:spPr/>
    </dgm:pt>
    <dgm:pt modelId="{C5A9A1C5-8873-480D-B6C6-904E74238BDD}" type="pres">
      <dgm:prSet presAssocID="{107A6BBA-1794-4704-A06F-DEC4967B37E2}" presName="aNode" presStyleLbl="fgAcc1" presStyleIdx="1" presStyleCnt="2" custScaleX="187820" custScaleY="236927" custLinFactY="41802" custLinFactNeighborX="19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EBFD8-0A54-447C-8927-59DAF30E3386}" type="pres">
      <dgm:prSet presAssocID="{107A6BBA-1794-4704-A06F-DEC4967B37E2}" presName="aSpace" presStyleCnt="0"/>
      <dgm:spPr/>
    </dgm:pt>
  </dgm:ptLst>
  <dgm:cxnLst>
    <dgm:cxn modelId="{E634D014-412F-41C6-8C98-1C450B791DE2}" srcId="{E1F06569-9179-4F17-A0C4-3A53E09C23C9}" destId="{BC284148-BFDA-48D9-B1D8-040C78692469}" srcOrd="0" destOrd="0" parTransId="{FAF51D39-F42E-4FA2-82A4-2F39E8A28A15}" sibTransId="{77467EA6-8E56-42A0-8E28-B20E4A286E60}"/>
    <dgm:cxn modelId="{2B530EC0-A86F-475E-898E-A0C6447E13B5}" type="presOf" srcId="{E1F06569-9179-4F17-A0C4-3A53E09C23C9}" destId="{6D1177E1-1A79-45B2-8AB9-7F122B1FC7AD}" srcOrd="0" destOrd="0" presId="urn:microsoft.com/office/officeart/2005/8/layout/pyramid2#4"/>
    <dgm:cxn modelId="{61F45263-59B8-48E7-B693-83876927668F}" type="presOf" srcId="{107A6BBA-1794-4704-A06F-DEC4967B37E2}" destId="{C5A9A1C5-8873-480D-B6C6-904E74238BDD}" srcOrd="0" destOrd="0" presId="urn:microsoft.com/office/officeart/2005/8/layout/pyramid2#4"/>
    <dgm:cxn modelId="{B2AD6388-1E65-4551-B4F7-E23AA3BA64EE}" type="presOf" srcId="{BC284148-BFDA-48D9-B1D8-040C78692469}" destId="{39A92AD4-B3F2-48F9-B899-1147EEDD1CDA}" srcOrd="0" destOrd="0" presId="urn:microsoft.com/office/officeart/2005/8/layout/pyramid2#4"/>
    <dgm:cxn modelId="{503DCB1F-A7FE-47C7-BFD5-E0776E6229AD}" srcId="{E1F06569-9179-4F17-A0C4-3A53E09C23C9}" destId="{107A6BBA-1794-4704-A06F-DEC4967B37E2}" srcOrd="1" destOrd="0" parTransId="{58D37AF3-ED2F-4E89-A4FB-584F38CBE8A2}" sibTransId="{6EDE059E-73BF-482C-8560-1C0E4FE4A3B1}"/>
    <dgm:cxn modelId="{0A609730-EBAE-4844-828B-72ABBB4FB215}" type="presParOf" srcId="{6D1177E1-1A79-45B2-8AB9-7F122B1FC7AD}" destId="{1D874CFE-CCF4-4962-9A5A-AEABF149A704}" srcOrd="0" destOrd="0" presId="urn:microsoft.com/office/officeart/2005/8/layout/pyramid2#4"/>
    <dgm:cxn modelId="{833D4DFE-F6AC-40C2-B5EA-83DFE11B0059}" type="presParOf" srcId="{6D1177E1-1A79-45B2-8AB9-7F122B1FC7AD}" destId="{491B9877-955E-4C43-B9EC-9ABB5FF08141}" srcOrd="1" destOrd="0" presId="urn:microsoft.com/office/officeart/2005/8/layout/pyramid2#4"/>
    <dgm:cxn modelId="{EC2C79A4-9BE2-44E2-9A51-AC077EBFEC35}" type="presParOf" srcId="{491B9877-955E-4C43-B9EC-9ABB5FF08141}" destId="{39A92AD4-B3F2-48F9-B899-1147EEDD1CDA}" srcOrd="0" destOrd="0" presId="urn:microsoft.com/office/officeart/2005/8/layout/pyramid2#4"/>
    <dgm:cxn modelId="{41C4C8CE-B5CC-40EC-995D-8C0BE1A90570}" type="presParOf" srcId="{491B9877-955E-4C43-B9EC-9ABB5FF08141}" destId="{ECDBCACF-1B5E-4A61-AE20-8B5E9DDA34A1}" srcOrd="1" destOrd="0" presId="urn:microsoft.com/office/officeart/2005/8/layout/pyramid2#4"/>
    <dgm:cxn modelId="{9D9697F4-14F7-4704-997C-5A234ACED230}" type="presParOf" srcId="{491B9877-955E-4C43-B9EC-9ABB5FF08141}" destId="{C5A9A1C5-8873-480D-B6C6-904E74238BDD}" srcOrd="2" destOrd="0" presId="urn:microsoft.com/office/officeart/2005/8/layout/pyramid2#4"/>
    <dgm:cxn modelId="{EC5D3C28-BB58-455E-AAE2-EE888EE5DB54}" type="presParOf" srcId="{491B9877-955E-4C43-B9EC-9ABB5FF08141}" destId="{465EBFD8-0A54-447C-8927-59DAF30E3386}" srcOrd="3" destOrd="0" presId="urn:microsoft.com/office/officeart/2005/8/layout/pyramid2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BF31DB-D84A-465C-8A10-2DAC269DFA15}" type="doc">
      <dgm:prSet loTypeId="urn:microsoft.com/office/officeart/2005/8/layout/radial3" loCatId="relationship" qsTypeId="urn:microsoft.com/office/officeart/2005/8/quickstyle/3d4#5" qsCatId="3D" csTypeId="urn:microsoft.com/office/officeart/2005/8/colors/accent1_4#1" csCatId="accent1" phldr="1"/>
      <dgm:spPr/>
      <dgm:t>
        <a:bodyPr/>
        <a:lstStyle/>
        <a:p>
          <a:endParaRPr lang="ru-RU"/>
        </a:p>
      </dgm:t>
    </dgm:pt>
    <dgm:pt modelId="{A22D655F-096C-4830-A03D-186819F4A3ED}">
      <dgm:prSet phldrT="[Текст]"/>
      <dgm:spPr>
        <a:solidFill>
          <a:srgbClr val="2994C9">
            <a:alpha val="49804"/>
          </a:srgbClr>
        </a:solidFill>
        <a:ln>
          <a:solidFill>
            <a:srgbClr val="4393C9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долг</a:t>
          </a:r>
        </a:p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(млн.руб.)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7819D51F-ED7E-49C2-A510-59BDD63291D3}" cxnId="{C2743DF1-62D3-4E73-AD6D-5C474026AAF1}" type="parTrans">
      <dgm:prSet/>
      <dgm:spPr/>
      <dgm:t>
        <a:bodyPr/>
        <a:lstStyle/>
        <a:p>
          <a:endParaRPr lang="ru-RU"/>
        </a:p>
      </dgm:t>
    </dgm:pt>
    <dgm:pt modelId="{BE954276-395A-4CE7-95D1-1BBF26A40187}" cxnId="{C2743DF1-62D3-4E73-AD6D-5C474026AAF1}" type="sibTrans">
      <dgm:prSet/>
      <dgm:spPr/>
      <dgm:t>
        <a:bodyPr/>
        <a:lstStyle/>
        <a:p>
          <a:endParaRPr lang="ru-RU"/>
        </a:p>
      </dgm:t>
    </dgm:pt>
    <dgm:pt modelId="{61CD8A19-AF77-4E03-B19C-338D1C3D4815}">
      <dgm:prSet phldrT="[Текст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расходов на обслуживание</a:t>
          </a:r>
        </a:p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– 0,5</a:t>
          </a:r>
        </a:p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– 0,4</a:t>
          </a:r>
        </a:p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– 0,3</a:t>
          </a:r>
        </a:p>
      </dgm:t>
    </dgm:pt>
    <dgm:pt modelId="{E4078244-D82C-465F-91AA-ECD8D14010FB}" cxnId="{9D378B4F-5CBD-46C0-AE3D-E866D4370E17}" type="parTrans">
      <dgm:prSet/>
      <dgm:spPr/>
      <dgm:t>
        <a:bodyPr/>
        <a:lstStyle/>
        <a:p>
          <a:endParaRPr lang="ru-RU"/>
        </a:p>
      </dgm:t>
    </dgm:pt>
    <dgm:pt modelId="{C477F00E-0DB2-45F0-A1E3-C4999612DAD3}" cxnId="{9D378B4F-5CBD-46C0-AE3D-E866D4370E17}" type="sibTrans">
      <dgm:prSet/>
      <dgm:spPr/>
      <dgm:t>
        <a:bodyPr/>
        <a:lstStyle/>
        <a:p>
          <a:endParaRPr lang="ru-RU"/>
        </a:p>
      </dgm:t>
    </dgm:pt>
    <dgm:pt modelId="{9B8AC14B-40C0-4697-B03A-277F091764EA}">
      <dgm:prSet phldrT="[Текст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Верхний предел муниципального долга </a:t>
          </a:r>
        </a:p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– 408,8</a:t>
          </a:r>
        </a:p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– 306,6</a:t>
          </a:r>
        </a:p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– 204,4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4F1DCC42-6F47-47DB-8E39-0F82BF2B744B}" cxnId="{95E6EDD2-D4D4-420D-B68D-8FEFF89AE8D2}" type="parTrans">
      <dgm:prSet/>
      <dgm:spPr/>
      <dgm:t>
        <a:bodyPr/>
        <a:lstStyle/>
        <a:p>
          <a:endParaRPr lang="ru-RU"/>
        </a:p>
      </dgm:t>
    </dgm:pt>
    <dgm:pt modelId="{EB687F32-6CA1-46B0-BF57-B2831CC19CED}" cxnId="{95E6EDD2-D4D4-420D-B68D-8FEFF89AE8D2}" type="sibTrans">
      <dgm:prSet/>
      <dgm:spPr/>
      <dgm:t>
        <a:bodyPr/>
        <a:lstStyle/>
        <a:p>
          <a:endParaRPr lang="ru-RU"/>
        </a:p>
      </dgm:t>
    </dgm:pt>
    <dgm:pt modelId="{D352358F-E6EF-4111-B7AB-B49EE60C09C0}" type="pres">
      <dgm:prSet presAssocID="{7BBF31DB-D84A-465C-8A10-2DAC269DFA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7B055-5FB1-4630-B55B-8CDBC6DA3145}" type="pres">
      <dgm:prSet presAssocID="{7BBF31DB-D84A-465C-8A10-2DAC269DFA15}" presName="radial" presStyleCnt="0">
        <dgm:presLayoutVars>
          <dgm:animLvl val="ctr"/>
        </dgm:presLayoutVars>
      </dgm:prSet>
      <dgm:spPr/>
    </dgm:pt>
    <dgm:pt modelId="{D036565B-57CB-47B8-B11D-7F8A124E3C52}" type="pres">
      <dgm:prSet presAssocID="{A22D655F-096C-4830-A03D-186819F4A3ED}" presName="centerShape" presStyleLbl="vennNode1" presStyleIdx="0" presStyleCnt="3" custScaleX="147831" custScaleY="144225" custLinFactNeighborX="8580" custLinFactNeighborY="-3229"/>
      <dgm:spPr/>
      <dgm:t>
        <a:bodyPr/>
        <a:lstStyle/>
        <a:p>
          <a:endParaRPr lang="ru-RU"/>
        </a:p>
      </dgm:t>
    </dgm:pt>
    <dgm:pt modelId="{9507C76C-9C30-4C2F-9379-C3306AD24909}" type="pres">
      <dgm:prSet presAssocID="{61CD8A19-AF77-4E03-B19C-338D1C3D4815}" presName="node" presStyleLbl="vennNode1" presStyleIdx="1" presStyleCnt="3" custScaleX="246650" custScaleY="214996" custRadScaleRad="162097" custRadScaleInc="-56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31F5C-9BE1-466D-8729-8123261C9A56}" type="pres">
      <dgm:prSet presAssocID="{9B8AC14B-40C0-4697-B03A-277F091764EA}" presName="node" presStyleLbl="vennNode1" presStyleIdx="2" presStyleCnt="3" custScaleX="248523" custScaleY="219811" custRadScaleRad="193485" custRadScaleInc="-44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DBBDA-61D5-45A6-837C-4D9D88A4809B}" type="presOf" srcId="{61CD8A19-AF77-4E03-B19C-338D1C3D4815}" destId="{9507C76C-9C30-4C2F-9379-C3306AD24909}" srcOrd="0" destOrd="0" presId="urn:microsoft.com/office/officeart/2005/8/layout/radial3"/>
    <dgm:cxn modelId="{856D5EFA-474B-4700-AB4C-92497D1F2BC7}" type="presOf" srcId="{7BBF31DB-D84A-465C-8A10-2DAC269DFA15}" destId="{D352358F-E6EF-4111-B7AB-B49EE60C09C0}" srcOrd="0" destOrd="0" presId="urn:microsoft.com/office/officeart/2005/8/layout/radial3"/>
    <dgm:cxn modelId="{EE617159-2B5E-4FAD-BBE2-CA611A1FB113}" type="presOf" srcId="{A22D655F-096C-4830-A03D-186819F4A3ED}" destId="{D036565B-57CB-47B8-B11D-7F8A124E3C52}" srcOrd="0" destOrd="0" presId="urn:microsoft.com/office/officeart/2005/8/layout/radial3"/>
    <dgm:cxn modelId="{95E6EDD2-D4D4-420D-B68D-8FEFF89AE8D2}" srcId="{A22D655F-096C-4830-A03D-186819F4A3ED}" destId="{9B8AC14B-40C0-4697-B03A-277F091764EA}" srcOrd="1" destOrd="0" parTransId="{4F1DCC42-6F47-47DB-8E39-0F82BF2B744B}" sibTransId="{EB687F32-6CA1-46B0-BF57-B2831CC19CED}"/>
    <dgm:cxn modelId="{9D378B4F-5CBD-46C0-AE3D-E866D4370E17}" srcId="{A22D655F-096C-4830-A03D-186819F4A3ED}" destId="{61CD8A19-AF77-4E03-B19C-338D1C3D4815}" srcOrd="0" destOrd="0" parTransId="{E4078244-D82C-465F-91AA-ECD8D14010FB}" sibTransId="{C477F00E-0DB2-45F0-A1E3-C4999612DAD3}"/>
    <dgm:cxn modelId="{1EE813EC-94A3-4D9B-96A5-56025CC25258}" type="presOf" srcId="{9B8AC14B-40C0-4697-B03A-277F091764EA}" destId="{ADF31F5C-9BE1-466D-8729-8123261C9A56}" srcOrd="0" destOrd="0" presId="urn:microsoft.com/office/officeart/2005/8/layout/radial3"/>
    <dgm:cxn modelId="{C2743DF1-62D3-4E73-AD6D-5C474026AAF1}" srcId="{7BBF31DB-D84A-465C-8A10-2DAC269DFA15}" destId="{A22D655F-096C-4830-A03D-186819F4A3ED}" srcOrd="0" destOrd="0" parTransId="{7819D51F-ED7E-49C2-A510-59BDD63291D3}" sibTransId="{BE954276-395A-4CE7-95D1-1BBF26A40187}"/>
    <dgm:cxn modelId="{BBBC2745-25C8-4E90-BC0A-408180B2BCAB}" type="presParOf" srcId="{D352358F-E6EF-4111-B7AB-B49EE60C09C0}" destId="{ACE7B055-5FB1-4630-B55B-8CDBC6DA3145}" srcOrd="0" destOrd="0" presId="urn:microsoft.com/office/officeart/2005/8/layout/radial3"/>
    <dgm:cxn modelId="{11FF0B65-4E2D-4A29-B737-8B1265197198}" type="presParOf" srcId="{ACE7B055-5FB1-4630-B55B-8CDBC6DA3145}" destId="{D036565B-57CB-47B8-B11D-7F8A124E3C52}" srcOrd="0" destOrd="0" presId="urn:microsoft.com/office/officeart/2005/8/layout/radial3"/>
    <dgm:cxn modelId="{C7E00FE7-F42D-4EC3-94EF-9F69885FE065}" type="presParOf" srcId="{ACE7B055-5FB1-4630-B55B-8CDBC6DA3145}" destId="{9507C76C-9C30-4C2F-9379-C3306AD24909}" srcOrd="1" destOrd="0" presId="urn:microsoft.com/office/officeart/2005/8/layout/radial3"/>
    <dgm:cxn modelId="{6E480B8B-C607-43CF-B8B4-BD39F8ABD44E}" type="presParOf" srcId="{ACE7B055-5FB1-4630-B55B-8CDBC6DA3145}" destId="{ADF31F5C-9BE1-466D-8729-8123261C9A56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37FB0-2445-459D-92F0-5BDDB1D223F7}" type="doc">
      <dgm:prSet loTypeId="urn:microsoft.com/office/officeart/2005/8/layout/default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460F4DF-C271-4BEA-AFE0-CB65C9A0A678}">
      <dgm:prSet phldrT="[Текст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увеличение доходный базы бюджета путем повышения собираемости  доходных источников</a:t>
          </a:r>
          <a:endParaRPr kumimoji="0" lang="ru-RU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3D6DE-1298-4754-9E2E-C15A29490234}" cxnId="{D00CF74D-8339-4470-8976-4EB07C2541CF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AE8B3A-F823-47C5-84CB-99DEF5DDCB12}" cxnId="{D00CF74D-8339-4470-8976-4EB07C2541CF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2F04A-C1A2-4096-93B6-B3D0A8AE8C13}">
      <dgm:prSet phldrT="[Текст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совершенствование механизмов взаимодействия муниципалитета с органами исполнительной власти</a:t>
          </a:r>
          <a:endParaRPr kumimoji="0" lang="ru-RU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F7CFF-3B96-42D4-80B6-CBB37A0129D0}" cxnId="{B58BB496-43A7-4FCC-8830-1786316E033C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27445-D593-409D-887B-8803978D4557}" cxnId="{B58BB496-43A7-4FCC-8830-1786316E033C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73FF9-D543-4DD6-B3C7-AF7AEE4B2B1F}">
      <dgm:prSet phldrT="[Текст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повышения эффективности управления муниципальной  собственностью</a:t>
          </a:r>
          <a:endParaRPr kumimoji="0" lang="ru-RU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4EE7B-CE74-4B48-A4D8-DC2479029DAA}" cxnId="{A8582E0C-FBF8-43FA-A72F-1C136AB690FA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2CB3A-87D4-4F5D-82E3-9DF468F2BF61}" cxnId="{A8582E0C-FBF8-43FA-A72F-1C136AB690FA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91C22-3CA3-4A8C-BC65-EA18DB9BE2E2}">
      <dgm:prSet phldrT="[Текст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проведение оптимизации существующей системы налоговых льгот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B76F1-E683-482B-8CC2-3AA2D6AFFB11}" cxnId="{E1048FDE-81FA-49E6-A3FD-EF0D78649B1B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0DB36-21E1-43D7-871D-0141B871B32C}" cxnId="{E1048FDE-81FA-49E6-A3FD-EF0D78649B1B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2EA0F-2907-4E2D-880A-E1C0593FF811}">
      <dgm:prSet phldrT="[Текст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осуществление мониторинга законодательства РФ о налогах и сборах с целью приведения в соответствие с ним муниципальных правовых актов</a:t>
          </a:r>
          <a:endParaRPr kumimoji="0" lang="ru-RU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032DEC-A984-4DF1-B2AC-86B535524419}" cxnId="{275ACAFD-CF33-4580-8EEC-50074E230B68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BFA5D-CA99-4402-AA0B-451177F79DB7}" cxnId="{275ACAFD-CF33-4580-8EEC-50074E230B68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20962-A2A1-4D09-AD14-C38395C3FB15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повышения эффективности налоговых расходов бюджета города</a:t>
          </a:r>
        </a:p>
      </dgm:t>
    </dgm:pt>
    <dgm:pt modelId="{FE71493C-0182-402C-ABBC-74CE971C630F}" cxnId="{E526F115-D45A-4C0F-9B8B-2C0D83A3323F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23835-CCB8-4FE2-969E-2E6E3CFC1140}" cxnId="{E526F115-D45A-4C0F-9B8B-2C0D83A3323F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81F8A-8D67-48DF-A1CB-BFA5551F29D4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принципа установления налоговых льгот на временной основе с проведением обязательного анализа эффективности их применения</a:t>
          </a:r>
        </a:p>
      </dgm:t>
    </dgm:pt>
    <dgm:pt modelId="{9A96A476-3347-4135-92ED-3489221C2593}" cxnId="{66B6AA81-B42E-4201-935E-15A44EB522D1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00FEE-5F6F-4CCE-92FC-BFD20D3FCEE2}" cxnId="{66B6AA81-B42E-4201-935E-15A44EB522D1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CCF17-AC80-4475-843B-D79DDB381B90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снижение задолженности в бюджет, легализация налоговой базы, включая легализацию «теневой» заработной платы</a:t>
          </a:r>
          <a:endParaRPr kumimoji="0" lang="ru-RU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D0B60-C629-4E3F-89BB-2EEEC351A769}" cxnId="{F3C78F1C-D6EF-4996-8865-4C8CD596C922}" type="par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05E62-0734-4A62-B760-E3885CCAB197}" cxnId="{F3C78F1C-D6EF-4996-8865-4C8CD596C922}" type="sibTrans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7343E4-606A-4D06-8AEC-CD08C745B4C5}" type="pres">
      <dgm:prSet presAssocID="{A9737FB0-2445-459D-92F0-5BDDB1D223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1D418-DBB7-4485-BAA6-C962E4167036}" type="pres">
      <dgm:prSet presAssocID="{D460F4DF-C271-4BEA-AFE0-CB65C9A0A67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C79C2-957C-4443-BAAB-498B42CAAA6B}" type="pres">
      <dgm:prSet presAssocID="{14AE8B3A-F823-47C5-84CB-99DEF5DDCB12}" presName="sibTrans" presStyleCnt="0"/>
      <dgm:spPr/>
    </dgm:pt>
    <dgm:pt modelId="{FB9B13BD-8F55-4AC3-B799-30BF8B107CF6}" type="pres">
      <dgm:prSet presAssocID="{86E2F04A-C1A2-4096-93B6-B3D0A8AE8C1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AE763-B3F2-49C8-AAE7-BFFD90C48C1D}" type="pres">
      <dgm:prSet presAssocID="{C2127445-D593-409D-887B-8803978D4557}" presName="sibTrans" presStyleCnt="0"/>
      <dgm:spPr/>
    </dgm:pt>
    <dgm:pt modelId="{21F1589B-C836-4D30-A1F4-46B25E82CF6C}" type="pres">
      <dgm:prSet presAssocID="{B3673FF9-D543-4DD6-B3C7-AF7AEE4B2B1F}" presName="node" presStyleLbl="node1" presStyleIdx="2" presStyleCnt="8" custLinFactNeighborX="-400" custLinFactNeighborY="4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E5173-595B-47EC-B8FC-26E42B7E8E44}" type="pres">
      <dgm:prSet presAssocID="{29B2CB3A-87D4-4F5D-82E3-9DF468F2BF61}" presName="sibTrans" presStyleCnt="0"/>
      <dgm:spPr/>
    </dgm:pt>
    <dgm:pt modelId="{1091FEE9-E243-4596-AC5B-08C0E3E895A0}" type="pres">
      <dgm:prSet presAssocID="{E6991C22-3CA3-4A8C-BC65-EA18DB9BE2E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99FC2-0BDD-443E-A454-619EE4902AFC}" type="pres">
      <dgm:prSet presAssocID="{CC60DB36-21E1-43D7-871D-0141B871B32C}" presName="sibTrans" presStyleCnt="0"/>
      <dgm:spPr/>
    </dgm:pt>
    <dgm:pt modelId="{5A6BE374-D2F5-41BF-909A-DD61E09AC821}" type="pres">
      <dgm:prSet presAssocID="{03C2EA0F-2907-4E2D-880A-E1C0593FF81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5EA4A-1942-4C5A-ACE4-1D0585CD1351}" type="pres">
      <dgm:prSet presAssocID="{28EBFA5D-CA99-4402-AA0B-451177F79DB7}" presName="sibTrans" presStyleCnt="0"/>
      <dgm:spPr/>
    </dgm:pt>
    <dgm:pt modelId="{5CEFA61E-DE92-4ABF-BBFE-799E0FBAA616}" type="pres">
      <dgm:prSet presAssocID="{51B81F8A-8D67-48DF-A1CB-BFA5551F29D4}" presName="node" presStyleLbl="node1" presStyleIdx="5" presStyleCnt="8" custLinFactY="14444" custLinFactNeighborX="-422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7BCEB-2E6D-459B-BDD8-D80D8183E1CB}" type="pres">
      <dgm:prSet presAssocID="{18A00FEE-5F6F-4CCE-92FC-BFD20D3FCEE2}" presName="sibTrans" presStyleCnt="0"/>
      <dgm:spPr/>
    </dgm:pt>
    <dgm:pt modelId="{16EFF924-7140-4000-A8FE-E794105B11D4}" type="pres">
      <dgm:prSet presAssocID="{A85CCF17-AC80-4475-843B-D79DDB381B90}" presName="node" presStyleLbl="node1" presStyleIdx="6" presStyleCnt="8" custLinFactNeighborX="111" custLinFactNeighborY="-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98DC1-22FB-4BF3-81F4-77EA89D630B2}" type="pres">
      <dgm:prSet presAssocID="{E4F05E62-0734-4A62-B760-E3885CCAB197}" presName="sibTrans" presStyleCnt="0"/>
      <dgm:spPr/>
    </dgm:pt>
    <dgm:pt modelId="{92C8B751-87B9-4B3F-8F8C-032B33DB98C5}" type="pres">
      <dgm:prSet presAssocID="{07920962-A2A1-4D09-AD14-C38395C3FB15}" presName="node" presStyleLbl="node1" presStyleIdx="7" presStyleCnt="8" custLinFactY="-17778" custLinFactNeighborX="554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48FDE-81FA-49E6-A3FD-EF0D78649B1B}" srcId="{A9737FB0-2445-459D-92F0-5BDDB1D223F7}" destId="{E6991C22-3CA3-4A8C-BC65-EA18DB9BE2E2}" srcOrd="3" destOrd="0" parTransId="{EE1B76F1-E683-482B-8CC2-3AA2D6AFFB11}" sibTransId="{CC60DB36-21E1-43D7-871D-0141B871B32C}"/>
    <dgm:cxn modelId="{66B6AA81-B42E-4201-935E-15A44EB522D1}" srcId="{A9737FB0-2445-459D-92F0-5BDDB1D223F7}" destId="{51B81F8A-8D67-48DF-A1CB-BFA5551F29D4}" srcOrd="5" destOrd="0" parTransId="{9A96A476-3347-4135-92ED-3489221C2593}" sibTransId="{18A00FEE-5F6F-4CCE-92FC-BFD20D3FCEE2}"/>
    <dgm:cxn modelId="{A8582E0C-FBF8-43FA-A72F-1C136AB690FA}" srcId="{A9737FB0-2445-459D-92F0-5BDDB1D223F7}" destId="{B3673FF9-D543-4DD6-B3C7-AF7AEE4B2B1F}" srcOrd="2" destOrd="0" parTransId="{1A14EE7B-CE74-4B48-A4D8-DC2479029DAA}" sibTransId="{29B2CB3A-87D4-4F5D-82E3-9DF468F2BF61}"/>
    <dgm:cxn modelId="{9E8CFF39-C0ED-4802-882B-FE112591E3B4}" type="presOf" srcId="{03C2EA0F-2907-4E2D-880A-E1C0593FF811}" destId="{5A6BE374-D2F5-41BF-909A-DD61E09AC821}" srcOrd="0" destOrd="0" presId="urn:microsoft.com/office/officeart/2005/8/layout/default#2"/>
    <dgm:cxn modelId="{39B0469C-20E7-490A-ADFE-19C35614C9A6}" type="presOf" srcId="{51B81F8A-8D67-48DF-A1CB-BFA5551F29D4}" destId="{5CEFA61E-DE92-4ABF-BBFE-799E0FBAA616}" srcOrd="0" destOrd="0" presId="urn:microsoft.com/office/officeart/2005/8/layout/default#2"/>
    <dgm:cxn modelId="{E526F115-D45A-4C0F-9B8B-2C0D83A3323F}" srcId="{A9737FB0-2445-459D-92F0-5BDDB1D223F7}" destId="{07920962-A2A1-4D09-AD14-C38395C3FB15}" srcOrd="7" destOrd="0" parTransId="{FE71493C-0182-402C-ABBC-74CE971C630F}" sibTransId="{6FE23835-CCB8-4FE2-969E-2E6E3CFC1140}"/>
    <dgm:cxn modelId="{76D46201-C991-4942-AB42-B26C0527AD5D}" type="presOf" srcId="{E6991C22-3CA3-4A8C-BC65-EA18DB9BE2E2}" destId="{1091FEE9-E243-4596-AC5B-08C0E3E895A0}" srcOrd="0" destOrd="0" presId="urn:microsoft.com/office/officeart/2005/8/layout/default#2"/>
    <dgm:cxn modelId="{E4B7C34A-7556-4067-96FE-520494E16F80}" type="presOf" srcId="{A85CCF17-AC80-4475-843B-D79DDB381B90}" destId="{16EFF924-7140-4000-A8FE-E794105B11D4}" srcOrd="0" destOrd="0" presId="urn:microsoft.com/office/officeart/2005/8/layout/default#2"/>
    <dgm:cxn modelId="{F3C78F1C-D6EF-4996-8865-4C8CD596C922}" srcId="{A9737FB0-2445-459D-92F0-5BDDB1D223F7}" destId="{A85CCF17-AC80-4475-843B-D79DDB381B90}" srcOrd="6" destOrd="0" parTransId="{713D0B60-C629-4E3F-89BB-2EEEC351A769}" sibTransId="{E4F05E62-0734-4A62-B760-E3885CCAB197}"/>
    <dgm:cxn modelId="{B58BB496-43A7-4FCC-8830-1786316E033C}" srcId="{A9737FB0-2445-459D-92F0-5BDDB1D223F7}" destId="{86E2F04A-C1A2-4096-93B6-B3D0A8AE8C13}" srcOrd="1" destOrd="0" parTransId="{745F7CFF-3B96-42D4-80B6-CBB37A0129D0}" sibTransId="{C2127445-D593-409D-887B-8803978D4557}"/>
    <dgm:cxn modelId="{275ACAFD-CF33-4580-8EEC-50074E230B68}" srcId="{A9737FB0-2445-459D-92F0-5BDDB1D223F7}" destId="{03C2EA0F-2907-4E2D-880A-E1C0593FF811}" srcOrd="4" destOrd="0" parTransId="{7B032DEC-A984-4DF1-B2AC-86B535524419}" sibTransId="{28EBFA5D-CA99-4402-AA0B-451177F79DB7}"/>
    <dgm:cxn modelId="{2DC8C0BD-B4A9-4975-A5F4-CF2989F1D1F4}" type="presOf" srcId="{07920962-A2A1-4D09-AD14-C38395C3FB15}" destId="{92C8B751-87B9-4B3F-8F8C-032B33DB98C5}" srcOrd="0" destOrd="0" presId="urn:microsoft.com/office/officeart/2005/8/layout/default#2"/>
    <dgm:cxn modelId="{026DAD2B-1F24-41D4-8D25-2440649600C2}" type="presOf" srcId="{B3673FF9-D543-4DD6-B3C7-AF7AEE4B2B1F}" destId="{21F1589B-C836-4D30-A1F4-46B25E82CF6C}" srcOrd="0" destOrd="0" presId="urn:microsoft.com/office/officeart/2005/8/layout/default#2"/>
    <dgm:cxn modelId="{D00CF74D-8339-4470-8976-4EB07C2541CF}" srcId="{A9737FB0-2445-459D-92F0-5BDDB1D223F7}" destId="{D460F4DF-C271-4BEA-AFE0-CB65C9A0A678}" srcOrd="0" destOrd="0" parTransId="{C8B3D6DE-1298-4754-9E2E-C15A29490234}" sibTransId="{14AE8B3A-F823-47C5-84CB-99DEF5DDCB12}"/>
    <dgm:cxn modelId="{6E469CA9-0B10-4A3F-92DA-0B952528B275}" type="presOf" srcId="{A9737FB0-2445-459D-92F0-5BDDB1D223F7}" destId="{487343E4-606A-4D06-8AEC-CD08C745B4C5}" srcOrd="0" destOrd="0" presId="urn:microsoft.com/office/officeart/2005/8/layout/default#2"/>
    <dgm:cxn modelId="{8AD26A2A-8907-44BF-9DB5-B9D0503C8AC1}" type="presOf" srcId="{86E2F04A-C1A2-4096-93B6-B3D0A8AE8C13}" destId="{FB9B13BD-8F55-4AC3-B799-30BF8B107CF6}" srcOrd="0" destOrd="0" presId="urn:microsoft.com/office/officeart/2005/8/layout/default#2"/>
    <dgm:cxn modelId="{146A89DF-4123-4D05-80A4-90A4D2028F6A}" type="presOf" srcId="{D460F4DF-C271-4BEA-AFE0-CB65C9A0A678}" destId="{7E51D418-DBB7-4485-BAA6-C962E4167036}" srcOrd="0" destOrd="0" presId="urn:microsoft.com/office/officeart/2005/8/layout/default#2"/>
    <dgm:cxn modelId="{F462BCFC-83E3-463D-BC04-51B3DB78319A}" type="presParOf" srcId="{487343E4-606A-4D06-8AEC-CD08C745B4C5}" destId="{7E51D418-DBB7-4485-BAA6-C962E4167036}" srcOrd="0" destOrd="0" presId="urn:microsoft.com/office/officeart/2005/8/layout/default#2"/>
    <dgm:cxn modelId="{331AF3AB-09A7-4135-A71C-6A98E722E5F9}" type="presParOf" srcId="{487343E4-606A-4D06-8AEC-CD08C745B4C5}" destId="{949C79C2-957C-4443-BAAB-498B42CAAA6B}" srcOrd="1" destOrd="0" presId="urn:microsoft.com/office/officeart/2005/8/layout/default#2"/>
    <dgm:cxn modelId="{027E4952-FDF2-4962-92A6-0EF9EF3D67AB}" type="presParOf" srcId="{487343E4-606A-4D06-8AEC-CD08C745B4C5}" destId="{FB9B13BD-8F55-4AC3-B799-30BF8B107CF6}" srcOrd="2" destOrd="0" presId="urn:microsoft.com/office/officeart/2005/8/layout/default#2"/>
    <dgm:cxn modelId="{D5F4FA9E-CD4E-497D-A2E8-E21D53C74470}" type="presParOf" srcId="{487343E4-606A-4D06-8AEC-CD08C745B4C5}" destId="{1BBAE763-B3F2-49C8-AAE7-BFFD90C48C1D}" srcOrd="3" destOrd="0" presId="urn:microsoft.com/office/officeart/2005/8/layout/default#2"/>
    <dgm:cxn modelId="{78EED4A1-C59E-408D-BD89-6F75D972B3E5}" type="presParOf" srcId="{487343E4-606A-4D06-8AEC-CD08C745B4C5}" destId="{21F1589B-C836-4D30-A1F4-46B25E82CF6C}" srcOrd="4" destOrd="0" presId="urn:microsoft.com/office/officeart/2005/8/layout/default#2"/>
    <dgm:cxn modelId="{1AB3339D-B77F-462A-9A2D-715F101CFBD8}" type="presParOf" srcId="{487343E4-606A-4D06-8AEC-CD08C745B4C5}" destId="{6B3E5173-595B-47EC-B8FC-26E42B7E8E44}" srcOrd="5" destOrd="0" presId="urn:microsoft.com/office/officeart/2005/8/layout/default#2"/>
    <dgm:cxn modelId="{E0819661-0F71-4289-99F4-88CE428134B6}" type="presParOf" srcId="{487343E4-606A-4D06-8AEC-CD08C745B4C5}" destId="{1091FEE9-E243-4596-AC5B-08C0E3E895A0}" srcOrd="6" destOrd="0" presId="urn:microsoft.com/office/officeart/2005/8/layout/default#2"/>
    <dgm:cxn modelId="{E0C32644-897C-4CA4-839C-A9D0A0A58E32}" type="presParOf" srcId="{487343E4-606A-4D06-8AEC-CD08C745B4C5}" destId="{34899FC2-0BDD-443E-A454-619EE4902AFC}" srcOrd="7" destOrd="0" presId="urn:microsoft.com/office/officeart/2005/8/layout/default#2"/>
    <dgm:cxn modelId="{53AD67BB-A98D-4CDD-AABA-7053C52C94C3}" type="presParOf" srcId="{487343E4-606A-4D06-8AEC-CD08C745B4C5}" destId="{5A6BE374-D2F5-41BF-909A-DD61E09AC821}" srcOrd="8" destOrd="0" presId="urn:microsoft.com/office/officeart/2005/8/layout/default#2"/>
    <dgm:cxn modelId="{4069983D-E0E2-4121-BAB0-0E104835B1F8}" type="presParOf" srcId="{487343E4-606A-4D06-8AEC-CD08C745B4C5}" destId="{3B85EA4A-1942-4C5A-ACE4-1D0585CD1351}" srcOrd="9" destOrd="0" presId="urn:microsoft.com/office/officeart/2005/8/layout/default#2"/>
    <dgm:cxn modelId="{7B59BE9E-5BF1-42B0-BCD6-B4226D1217C4}" type="presParOf" srcId="{487343E4-606A-4D06-8AEC-CD08C745B4C5}" destId="{5CEFA61E-DE92-4ABF-BBFE-799E0FBAA616}" srcOrd="10" destOrd="0" presId="urn:microsoft.com/office/officeart/2005/8/layout/default#2"/>
    <dgm:cxn modelId="{093B946B-99A6-40FB-8382-0170CE510AF2}" type="presParOf" srcId="{487343E4-606A-4D06-8AEC-CD08C745B4C5}" destId="{6207BCEB-2E6D-459B-BDD8-D80D8183E1CB}" srcOrd="11" destOrd="0" presId="urn:microsoft.com/office/officeart/2005/8/layout/default#2"/>
    <dgm:cxn modelId="{A2D31DF3-AF15-4416-AD39-DA8DFF89B789}" type="presParOf" srcId="{487343E4-606A-4D06-8AEC-CD08C745B4C5}" destId="{16EFF924-7140-4000-A8FE-E794105B11D4}" srcOrd="12" destOrd="0" presId="urn:microsoft.com/office/officeart/2005/8/layout/default#2"/>
    <dgm:cxn modelId="{6EFB868D-D6FE-4234-B5B6-DCB8B194EF8B}" type="presParOf" srcId="{487343E4-606A-4D06-8AEC-CD08C745B4C5}" destId="{04D98DC1-22FB-4BF3-81F4-77EA89D630B2}" srcOrd="13" destOrd="0" presId="urn:microsoft.com/office/officeart/2005/8/layout/default#2"/>
    <dgm:cxn modelId="{FBC091F1-F225-44E4-827D-74C148E09ED7}" type="presParOf" srcId="{487343E4-606A-4D06-8AEC-CD08C745B4C5}" destId="{92C8B751-87B9-4B3F-8F8C-032B33DB98C5}" srcOrd="14" destOrd="0" presId="urn:microsoft.com/office/officeart/2005/8/layout/default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19F551-A7D1-4BAC-B0D7-29437C6111AA}" type="doc">
      <dgm:prSet loTypeId="urn:microsoft.com/office/officeart/2005/8/layout/default#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2469E02-42BE-4F7B-ADF3-CFA2F3D23B5A}">
      <dgm:prSet custT="1"/>
      <dgm:spPr>
        <a:noFill/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 rtl="0"/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финансовой устойчивости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B3DEA-1ED2-4CFC-8B11-13A679F6AE66}" cxnId="{3B5AFF6C-8C71-4F6A-AFA7-FECA15B38D52}" type="parTrans">
      <dgm:prSet/>
      <dgm:spPr/>
      <dgm:t>
        <a:bodyPr/>
        <a:lstStyle/>
        <a:p>
          <a:pPr algn="ctr"/>
          <a:endParaRPr lang="ru-RU" sz="2000" b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F6BA1-A184-4313-A028-7DE1A19A1481}" cxnId="{3B5AFF6C-8C71-4F6A-AFA7-FECA15B38D52}" type="sibTrans">
      <dgm:prSet/>
      <dgm:spPr/>
      <dgm:t>
        <a:bodyPr/>
        <a:lstStyle/>
        <a:p>
          <a:pPr algn="ctr"/>
          <a:endParaRPr lang="ru-RU" sz="2000" b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6A0C5-1161-400E-8FC7-0774AF550ECC}">
      <dgm:prSet custT="1"/>
      <dgm:spPr>
        <a:noFill/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 rtl="0"/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сохранение сбалансированности бюджетной системы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E2AF1-99C1-4D85-87A7-2E34D483D3BE}" cxnId="{3B753435-AE3A-4AA2-B6A8-70EF6EC8781F}" type="parTrans">
      <dgm:prSet/>
      <dgm:spPr/>
      <dgm:t>
        <a:bodyPr/>
        <a:lstStyle/>
        <a:p>
          <a:pPr algn="ctr"/>
          <a:endParaRPr lang="ru-RU" sz="2000" b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AC41E-C5A6-4D1E-928B-26682AAAB57C}" cxnId="{3B753435-AE3A-4AA2-B6A8-70EF6EC8781F}" type="sibTrans">
      <dgm:prSet/>
      <dgm:spPr/>
      <dgm:t>
        <a:bodyPr/>
        <a:lstStyle/>
        <a:p>
          <a:pPr algn="ctr"/>
          <a:endParaRPr lang="ru-RU" sz="2000" b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589B9-CBB7-425E-A44C-1D7415F675E1}">
      <dgm:prSet custT="1"/>
      <dgm:spPr>
        <a:noFill/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 rtl="0"/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достижение национальных целей развития РФ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ADCF5-67B3-4617-B68E-9601DC367C10}" cxnId="{E14CE674-92B9-4DD6-8D11-4687365AC5F7}" type="parTrans">
      <dgm:prSet/>
      <dgm:spPr/>
      <dgm:t>
        <a:bodyPr/>
        <a:lstStyle/>
        <a:p>
          <a:pPr algn="ctr"/>
          <a:endParaRPr lang="ru-RU" sz="2000" b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E0344-2E03-4271-A6FB-6B9B007C157D}" cxnId="{E14CE674-92B9-4DD6-8D11-4687365AC5F7}" type="sibTrans">
      <dgm:prSet/>
      <dgm:spPr/>
      <dgm:t>
        <a:bodyPr/>
        <a:lstStyle/>
        <a:p>
          <a:pPr algn="ctr"/>
          <a:endParaRPr lang="ru-RU" sz="2000" b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4DE089-21D6-4FEB-84DC-2F14FA70E633}" type="pres">
      <dgm:prSet presAssocID="{8C19F551-A7D1-4BAC-B0D7-29437C6111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D988AC-BC43-4266-8E87-66DC9BD99FF1}" type="pres">
      <dgm:prSet presAssocID="{42469E02-42BE-4F7B-ADF3-CFA2F3D23B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EE2AF-2FDF-4626-BE17-5CA218CB319F}" type="pres">
      <dgm:prSet presAssocID="{914F6BA1-A184-4313-A028-7DE1A19A1481}" presName="sibTrans" presStyleCnt="0"/>
      <dgm:spPr/>
    </dgm:pt>
    <dgm:pt modelId="{202D81B7-CFC1-4DE4-A109-E31451C25B79}" type="pres">
      <dgm:prSet presAssocID="{FF16A0C5-1161-400E-8FC7-0774AF550E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C3F21-C9C3-430C-AEB0-751B335DD415}" type="pres">
      <dgm:prSet presAssocID="{A6DAC41E-C5A6-4D1E-928B-26682AAAB57C}" presName="sibTrans" presStyleCnt="0"/>
      <dgm:spPr/>
    </dgm:pt>
    <dgm:pt modelId="{1A12A33E-79D8-4548-849A-FBCF009F1E7D}" type="pres">
      <dgm:prSet presAssocID="{A59589B9-CBB7-425E-A44C-1D7415F675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5AFF6C-8C71-4F6A-AFA7-FECA15B38D52}" srcId="{8C19F551-A7D1-4BAC-B0D7-29437C6111AA}" destId="{42469E02-42BE-4F7B-ADF3-CFA2F3D23B5A}" srcOrd="0" destOrd="0" parTransId="{EABB3DEA-1ED2-4CFC-8B11-13A679F6AE66}" sibTransId="{914F6BA1-A184-4313-A028-7DE1A19A1481}"/>
    <dgm:cxn modelId="{E14CE674-92B9-4DD6-8D11-4687365AC5F7}" srcId="{8C19F551-A7D1-4BAC-B0D7-29437C6111AA}" destId="{A59589B9-CBB7-425E-A44C-1D7415F675E1}" srcOrd="2" destOrd="0" parTransId="{71FADCF5-67B3-4617-B68E-9601DC367C10}" sibTransId="{DFEE0344-2E03-4271-A6FB-6B9B007C157D}"/>
    <dgm:cxn modelId="{859A63FC-965E-47B8-9C2A-C354FDF87A91}" type="presOf" srcId="{42469E02-42BE-4F7B-ADF3-CFA2F3D23B5A}" destId="{12D988AC-BC43-4266-8E87-66DC9BD99FF1}" srcOrd="0" destOrd="0" presId="urn:microsoft.com/office/officeart/2005/8/layout/default#3"/>
    <dgm:cxn modelId="{C7B9C1A9-1D88-4691-9EF1-02DC91125F34}" type="presOf" srcId="{8C19F551-A7D1-4BAC-B0D7-29437C6111AA}" destId="{954DE089-21D6-4FEB-84DC-2F14FA70E633}" srcOrd="0" destOrd="0" presId="urn:microsoft.com/office/officeart/2005/8/layout/default#3"/>
    <dgm:cxn modelId="{3B753435-AE3A-4AA2-B6A8-70EF6EC8781F}" srcId="{8C19F551-A7D1-4BAC-B0D7-29437C6111AA}" destId="{FF16A0C5-1161-400E-8FC7-0774AF550ECC}" srcOrd="1" destOrd="0" parTransId="{AEBE2AF1-99C1-4D85-87A7-2E34D483D3BE}" sibTransId="{A6DAC41E-C5A6-4D1E-928B-26682AAAB57C}"/>
    <dgm:cxn modelId="{59DF66E0-32C2-49B6-90EE-C5EB27A968BB}" type="presOf" srcId="{FF16A0C5-1161-400E-8FC7-0774AF550ECC}" destId="{202D81B7-CFC1-4DE4-A109-E31451C25B79}" srcOrd="0" destOrd="0" presId="urn:microsoft.com/office/officeart/2005/8/layout/default#3"/>
    <dgm:cxn modelId="{56DA358C-1827-4406-A4AF-1323C69A4B4B}" type="presOf" srcId="{A59589B9-CBB7-425E-A44C-1D7415F675E1}" destId="{1A12A33E-79D8-4548-849A-FBCF009F1E7D}" srcOrd="0" destOrd="0" presId="urn:microsoft.com/office/officeart/2005/8/layout/default#3"/>
    <dgm:cxn modelId="{82284067-EB30-48B0-A584-08D7831DB7E3}" type="presParOf" srcId="{954DE089-21D6-4FEB-84DC-2F14FA70E633}" destId="{12D988AC-BC43-4266-8E87-66DC9BD99FF1}" srcOrd="0" destOrd="0" presId="urn:microsoft.com/office/officeart/2005/8/layout/default#3"/>
    <dgm:cxn modelId="{0AA096C9-48BF-481E-B9CB-D43CCFF19497}" type="presParOf" srcId="{954DE089-21D6-4FEB-84DC-2F14FA70E633}" destId="{CBDEE2AF-2FDF-4626-BE17-5CA218CB319F}" srcOrd="1" destOrd="0" presId="urn:microsoft.com/office/officeart/2005/8/layout/default#3"/>
    <dgm:cxn modelId="{E34A1D05-980E-417C-BC6C-6EEC30377E41}" type="presParOf" srcId="{954DE089-21D6-4FEB-84DC-2F14FA70E633}" destId="{202D81B7-CFC1-4DE4-A109-E31451C25B79}" srcOrd="2" destOrd="0" presId="urn:microsoft.com/office/officeart/2005/8/layout/default#3"/>
    <dgm:cxn modelId="{58E688E5-F98F-4F2E-9D73-D4255C331470}" type="presParOf" srcId="{954DE089-21D6-4FEB-84DC-2F14FA70E633}" destId="{1DFC3F21-C9C3-430C-AEB0-751B335DD415}" srcOrd="3" destOrd="0" presId="urn:microsoft.com/office/officeart/2005/8/layout/default#3"/>
    <dgm:cxn modelId="{B49A749A-F64B-43CA-BEF0-B566B9EE3B63}" type="presParOf" srcId="{954DE089-21D6-4FEB-84DC-2F14FA70E633}" destId="{1A12A33E-79D8-4548-849A-FBCF009F1E7D}" srcOrd="4" destOrd="0" presId="urn:microsoft.com/office/officeart/2005/8/layout/default#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F06569-9179-4F17-A0C4-3A53E09C23C9}" type="doc">
      <dgm:prSet loTypeId="urn:microsoft.com/office/officeart/2005/8/layout/pyramid2#1" loCatId="list" qsTypeId="urn:microsoft.com/office/officeart/2005/8/quickstyle/3d4#1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8928A4B0-4176-4F14-9B2B-20555F1E2ECC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дошкольных образовательных учреждения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002063E8-2BDA-45F6-B98A-1A5B044A7CAC}" cxnId="{02BA04E7-82F7-4B33-A4A2-2EF3D99872DC}" type="parTrans">
      <dgm:prSet/>
      <dgm:spPr/>
      <dgm:t>
        <a:bodyPr/>
        <a:lstStyle/>
        <a:p>
          <a:pPr algn="l"/>
          <a:endParaRPr lang="ru-RU" sz="1800"/>
        </a:p>
      </dgm:t>
    </dgm:pt>
    <dgm:pt modelId="{1896FC54-DF98-48F5-BCB7-4BC4C32C0FA2}" cxnId="{02BA04E7-82F7-4B33-A4A2-2EF3D99872DC}" type="sibTrans">
      <dgm:prSet/>
      <dgm:spPr/>
      <dgm:t>
        <a:bodyPr/>
        <a:lstStyle/>
        <a:p>
          <a:pPr algn="l"/>
          <a:endParaRPr lang="ru-RU" sz="1800"/>
        </a:p>
      </dgm:t>
    </dgm:pt>
    <dgm:pt modelId="{BC284148-BFDA-48D9-B1D8-040C78692469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общеобразовательных учреждения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FAF51D39-F42E-4FA2-82A4-2F39E8A28A15}" cxnId="{E634D014-412F-41C6-8C98-1C450B791DE2}" type="parTrans">
      <dgm:prSet/>
      <dgm:spPr/>
      <dgm:t>
        <a:bodyPr/>
        <a:lstStyle/>
        <a:p>
          <a:pPr algn="l"/>
          <a:endParaRPr lang="ru-RU" sz="1800"/>
        </a:p>
      </dgm:t>
    </dgm:pt>
    <dgm:pt modelId="{77467EA6-8E56-42A0-8E28-B20E4A286E60}" cxnId="{E634D014-412F-41C6-8C98-1C450B791DE2}" type="sibTrans">
      <dgm:prSet/>
      <dgm:spPr/>
      <dgm:t>
        <a:bodyPr/>
        <a:lstStyle/>
        <a:p>
          <a:pPr algn="l"/>
          <a:endParaRPr lang="ru-RU" sz="1800"/>
        </a:p>
      </dgm:t>
    </dgm:pt>
    <dgm:pt modelId="{3040035B-35BB-4E7C-BE2A-CC1AE421B3AD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учреждение дополнительного образования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8BCA9DC9-2C5C-49F8-86C7-14621C7F0F18}" cxnId="{53EB4243-3DB5-4F07-AF4B-59CC2A189739}" type="parTrans">
      <dgm:prSet/>
      <dgm:spPr/>
      <dgm:t>
        <a:bodyPr/>
        <a:lstStyle/>
        <a:p>
          <a:pPr algn="l"/>
          <a:endParaRPr lang="ru-RU" sz="1800"/>
        </a:p>
      </dgm:t>
    </dgm:pt>
    <dgm:pt modelId="{459DBE77-22B5-458B-807D-0B107ED27396}" cxnId="{53EB4243-3DB5-4F07-AF4B-59CC2A189739}" type="sibTrans">
      <dgm:prSet/>
      <dgm:spPr/>
      <dgm:t>
        <a:bodyPr/>
        <a:lstStyle/>
        <a:p>
          <a:pPr algn="l"/>
          <a:endParaRPr lang="ru-RU" sz="1800"/>
        </a:p>
      </dgm:t>
    </dgm:pt>
    <dgm:pt modelId="{6D1177E1-1A79-45B2-8AB9-7F122B1FC7AD}" type="pres">
      <dgm:prSet presAssocID="{E1F06569-9179-4F17-A0C4-3A53E09C23C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D874CFE-CCF4-4962-9A5A-AEABF149A704}" type="pres">
      <dgm:prSet presAssocID="{E1F06569-9179-4F17-A0C4-3A53E09C23C9}" presName="pyramid" presStyleLbl="node1" presStyleIdx="0" presStyleCnt="1" custScaleX="60938" custScaleY="100000" custLinFactNeighborX="-51485"/>
      <dgm:spPr/>
    </dgm:pt>
    <dgm:pt modelId="{491B9877-955E-4C43-B9EC-9ABB5FF08141}" type="pres">
      <dgm:prSet presAssocID="{E1F06569-9179-4F17-A0C4-3A53E09C23C9}" presName="theList" presStyleCnt="0"/>
      <dgm:spPr/>
    </dgm:pt>
    <dgm:pt modelId="{D6474B78-0869-4D46-BA1A-E14AAB0CAC6B}" type="pres">
      <dgm:prSet presAssocID="{8928A4B0-4176-4F14-9B2B-20555F1E2ECC}" presName="aNode" presStyleLbl="fgAcc1" presStyleIdx="0" presStyleCnt="3" custScaleX="289512" custScaleY="89209" custLinFactNeighborX="31293" custLinFactNeighborY="-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7BA1B-BE8A-4EBC-9332-DEE2093A091E}" type="pres">
      <dgm:prSet presAssocID="{8928A4B0-4176-4F14-9B2B-20555F1E2ECC}" presName="aSpace" presStyleCnt="0"/>
      <dgm:spPr/>
    </dgm:pt>
    <dgm:pt modelId="{39A92AD4-B3F2-48F9-B899-1147EEDD1CDA}" type="pres">
      <dgm:prSet presAssocID="{BC284148-BFDA-48D9-B1D8-040C78692469}" presName="aNode" presStyleLbl="fgAcc1" presStyleIdx="1" presStyleCnt="3" custScaleX="289512" custScaleY="88257" custLinFactY="1146" custLinFactNeighborX="312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BCACF-1B5E-4A61-AE20-8B5E9DDA34A1}" type="pres">
      <dgm:prSet presAssocID="{BC284148-BFDA-48D9-B1D8-040C78692469}" presName="aSpace" presStyleCnt="0"/>
      <dgm:spPr/>
    </dgm:pt>
    <dgm:pt modelId="{CBF69DFE-2EB4-4699-B14C-35E50472BA71}" type="pres">
      <dgm:prSet presAssocID="{3040035B-35BB-4E7C-BE2A-CC1AE421B3AD}" presName="aNode" presStyleLbl="fgAcc1" presStyleIdx="2" presStyleCnt="3" custScaleX="289512" custScaleY="92733" custLinFactY="15878" custLinFactNeighborX="351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2BE52-4A19-494A-8330-62FF073FD882}" type="pres">
      <dgm:prSet presAssocID="{3040035B-35BB-4E7C-BE2A-CC1AE421B3AD}" presName="aSpace" presStyleCnt="0"/>
      <dgm:spPr/>
    </dgm:pt>
  </dgm:ptLst>
  <dgm:cxnLst>
    <dgm:cxn modelId="{02BA04E7-82F7-4B33-A4A2-2EF3D99872DC}" srcId="{E1F06569-9179-4F17-A0C4-3A53E09C23C9}" destId="{8928A4B0-4176-4F14-9B2B-20555F1E2ECC}" srcOrd="0" destOrd="0" parTransId="{002063E8-2BDA-45F6-B98A-1A5B044A7CAC}" sibTransId="{1896FC54-DF98-48F5-BCB7-4BC4C32C0FA2}"/>
    <dgm:cxn modelId="{54B75724-01B7-4FA7-BC2D-30A9142BE326}" type="presOf" srcId="{8928A4B0-4176-4F14-9B2B-20555F1E2ECC}" destId="{D6474B78-0869-4D46-BA1A-E14AAB0CAC6B}" srcOrd="0" destOrd="0" presId="urn:microsoft.com/office/officeart/2005/8/layout/pyramid2#1"/>
    <dgm:cxn modelId="{C4BB0646-6336-492B-A10D-E89F05BDC987}" type="presOf" srcId="{3040035B-35BB-4E7C-BE2A-CC1AE421B3AD}" destId="{CBF69DFE-2EB4-4699-B14C-35E50472BA71}" srcOrd="0" destOrd="0" presId="urn:microsoft.com/office/officeart/2005/8/layout/pyramid2#1"/>
    <dgm:cxn modelId="{B4DCF3F7-9FAE-4378-BD00-7B396806763D}" type="presOf" srcId="{BC284148-BFDA-48D9-B1D8-040C78692469}" destId="{39A92AD4-B3F2-48F9-B899-1147EEDD1CDA}" srcOrd="0" destOrd="0" presId="urn:microsoft.com/office/officeart/2005/8/layout/pyramid2#1"/>
    <dgm:cxn modelId="{67917CD2-7504-49A7-ACB7-DCDD05E1A18C}" type="presOf" srcId="{E1F06569-9179-4F17-A0C4-3A53E09C23C9}" destId="{6D1177E1-1A79-45B2-8AB9-7F122B1FC7AD}" srcOrd="0" destOrd="0" presId="urn:microsoft.com/office/officeart/2005/8/layout/pyramid2#1"/>
    <dgm:cxn modelId="{E634D014-412F-41C6-8C98-1C450B791DE2}" srcId="{E1F06569-9179-4F17-A0C4-3A53E09C23C9}" destId="{BC284148-BFDA-48D9-B1D8-040C78692469}" srcOrd="1" destOrd="0" parTransId="{FAF51D39-F42E-4FA2-82A4-2F39E8A28A15}" sibTransId="{77467EA6-8E56-42A0-8E28-B20E4A286E60}"/>
    <dgm:cxn modelId="{53EB4243-3DB5-4F07-AF4B-59CC2A189739}" srcId="{E1F06569-9179-4F17-A0C4-3A53E09C23C9}" destId="{3040035B-35BB-4E7C-BE2A-CC1AE421B3AD}" srcOrd="2" destOrd="0" parTransId="{8BCA9DC9-2C5C-49F8-86C7-14621C7F0F18}" sibTransId="{459DBE77-22B5-458B-807D-0B107ED27396}"/>
    <dgm:cxn modelId="{93327265-C154-4D42-8443-883FCBC11D32}" type="presParOf" srcId="{6D1177E1-1A79-45B2-8AB9-7F122B1FC7AD}" destId="{1D874CFE-CCF4-4962-9A5A-AEABF149A704}" srcOrd="0" destOrd="0" presId="urn:microsoft.com/office/officeart/2005/8/layout/pyramid2#1"/>
    <dgm:cxn modelId="{B8D39BA3-B85B-45F3-9C06-F168DDCB152A}" type="presParOf" srcId="{6D1177E1-1A79-45B2-8AB9-7F122B1FC7AD}" destId="{491B9877-955E-4C43-B9EC-9ABB5FF08141}" srcOrd="1" destOrd="0" presId="urn:microsoft.com/office/officeart/2005/8/layout/pyramid2#1"/>
    <dgm:cxn modelId="{AAAA7993-D8BC-4572-B0F5-172073DBFEF3}" type="presParOf" srcId="{491B9877-955E-4C43-B9EC-9ABB5FF08141}" destId="{D6474B78-0869-4D46-BA1A-E14AAB0CAC6B}" srcOrd="0" destOrd="0" presId="urn:microsoft.com/office/officeart/2005/8/layout/pyramid2#1"/>
    <dgm:cxn modelId="{1AC0C8A7-BB96-4E8D-9058-D03A1C4526C8}" type="presParOf" srcId="{491B9877-955E-4C43-B9EC-9ABB5FF08141}" destId="{E157BA1B-BE8A-4EBC-9332-DEE2093A091E}" srcOrd="1" destOrd="0" presId="urn:microsoft.com/office/officeart/2005/8/layout/pyramid2#1"/>
    <dgm:cxn modelId="{AD044FC5-B3C0-4F21-8BBA-57042230AB0B}" type="presParOf" srcId="{491B9877-955E-4C43-B9EC-9ABB5FF08141}" destId="{39A92AD4-B3F2-48F9-B899-1147EEDD1CDA}" srcOrd="2" destOrd="0" presId="urn:microsoft.com/office/officeart/2005/8/layout/pyramid2#1"/>
    <dgm:cxn modelId="{7F9AB500-869A-44F7-A6C3-AA89AC0C6D45}" type="presParOf" srcId="{491B9877-955E-4C43-B9EC-9ABB5FF08141}" destId="{ECDBCACF-1B5E-4A61-AE20-8B5E9DDA34A1}" srcOrd="3" destOrd="0" presId="urn:microsoft.com/office/officeart/2005/8/layout/pyramid2#1"/>
    <dgm:cxn modelId="{6C04492E-1007-4F50-B57F-E5B4EB564B76}" type="presParOf" srcId="{491B9877-955E-4C43-B9EC-9ABB5FF08141}" destId="{CBF69DFE-2EB4-4699-B14C-35E50472BA71}" srcOrd="4" destOrd="0" presId="urn:microsoft.com/office/officeart/2005/8/layout/pyramid2#1"/>
    <dgm:cxn modelId="{76DED71A-3067-4279-B7B6-E960EFE44D60}" type="presParOf" srcId="{491B9877-955E-4C43-B9EC-9ABB5FF08141}" destId="{A992BE52-4A19-494A-8330-62FF073FD882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F06569-9179-4F17-A0C4-3A53E09C23C9}" type="doc">
      <dgm:prSet loTypeId="urn:microsoft.com/office/officeart/2005/8/layout/pyramid2#2" loCatId="list" qsTypeId="urn:microsoft.com/office/officeart/2005/8/quickstyle/3d4#2" qsCatId="3D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8928A4B0-4176-4F14-9B2B-20555F1E2ECC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спортивные школы</a:t>
          </a:r>
        </a:p>
      </dgm:t>
    </dgm:pt>
    <dgm:pt modelId="{002063E8-2BDA-45F6-B98A-1A5B044A7CAC}" cxnId="{02BA04E7-82F7-4B33-A4A2-2EF3D99872DC}" type="parTrans">
      <dgm:prSet/>
      <dgm:spPr/>
      <dgm:t>
        <a:bodyPr/>
        <a:lstStyle/>
        <a:p>
          <a:pPr algn="l"/>
          <a:endParaRPr lang="ru-RU" sz="1800"/>
        </a:p>
      </dgm:t>
    </dgm:pt>
    <dgm:pt modelId="{1896FC54-DF98-48F5-BCB7-4BC4C32C0FA2}" cxnId="{02BA04E7-82F7-4B33-A4A2-2EF3D99872DC}" type="sibTrans">
      <dgm:prSet/>
      <dgm:spPr/>
      <dgm:t>
        <a:bodyPr/>
        <a:lstStyle/>
        <a:p>
          <a:pPr algn="l"/>
          <a:endParaRPr lang="ru-RU" sz="1800"/>
        </a:p>
      </dgm:t>
    </dgm:pt>
    <dgm:pt modelId="{2C1BFCDC-1228-4922-BAC3-A717C3631F07}">
      <dgm:prSet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МАУ Спортивный  клуб «Нейтрон»</a:t>
          </a:r>
          <a:endParaRPr lang="ru-RU" sz="18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CD946-B322-47F7-811C-60567ACA306E}" cxnId="{EA3D38E8-FDB2-4E7A-804F-1B27B68E4FED}" type="parTrans">
      <dgm:prSet/>
      <dgm:spPr/>
      <dgm:t>
        <a:bodyPr/>
        <a:lstStyle/>
        <a:p>
          <a:pPr algn="l"/>
          <a:endParaRPr lang="ru-RU" sz="1800"/>
        </a:p>
      </dgm:t>
    </dgm:pt>
    <dgm:pt modelId="{09371FEC-7008-41F0-A6EC-0C5105ED52E6}" cxnId="{EA3D38E8-FDB2-4E7A-804F-1B27B68E4FED}" type="sibTrans">
      <dgm:prSet/>
      <dgm:spPr/>
      <dgm:t>
        <a:bodyPr/>
        <a:lstStyle/>
        <a:p>
          <a:pPr algn="l"/>
          <a:endParaRPr lang="ru-RU" sz="1800"/>
        </a:p>
      </dgm:t>
    </dgm:pt>
    <dgm:pt modelId="{6D1177E1-1A79-45B2-8AB9-7F122B1FC7AD}" type="pres">
      <dgm:prSet presAssocID="{E1F06569-9179-4F17-A0C4-3A53E09C23C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D874CFE-CCF4-4962-9A5A-AEABF149A704}" type="pres">
      <dgm:prSet presAssocID="{E1F06569-9179-4F17-A0C4-3A53E09C23C9}" presName="pyramid" presStyleLbl="node1" presStyleIdx="0" presStyleCnt="1" custScaleX="60938" custScaleY="98312" custLinFactNeighborX="-55952" custLinFactNeighborY="-844"/>
      <dgm:spPr/>
    </dgm:pt>
    <dgm:pt modelId="{491B9877-955E-4C43-B9EC-9ABB5FF08141}" type="pres">
      <dgm:prSet presAssocID="{E1F06569-9179-4F17-A0C4-3A53E09C23C9}" presName="theList" presStyleCnt="0"/>
      <dgm:spPr/>
    </dgm:pt>
    <dgm:pt modelId="{D6474B78-0869-4D46-BA1A-E14AAB0CAC6B}" type="pres">
      <dgm:prSet presAssocID="{8928A4B0-4176-4F14-9B2B-20555F1E2ECC}" presName="aNode" presStyleLbl="fgAcc1" presStyleIdx="0" presStyleCnt="2" custScaleX="288324" custScaleY="31938" custLinFactNeighborX="36052" custLinFactNeighborY="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7BA1B-BE8A-4EBC-9332-DEE2093A091E}" type="pres">
      <dgm:prSet presAssocID="{8928A4B0-4176-4F14-9B2B-20555F1E2ECC}" presName="aSpace" presStyleCnt="0"/>
      <dgm:spPr/>
    </dgm:pt>
    <dgm:pt modelId="{C4C58116-5B34-4E49-9862-EA486B3B9FFD}" type="pres">
      <dgm:prSet presAssocID="{2C1BFCDC-1228-4922-BAC3-A717C3631F07}" presName="aNode" presStyleLbl="fgAcc1" presStyleIdx="1" presStyleCnt="2" custScaleX="288324" custScaleY="32536" custLinFactNeighborX="36052" custLinFactNeighborY="15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6437A-B524-4657-AD2A-5778BFCD1C73}" type="pres">
      <dgm:prSet presAssocID="{2C1BFCDC-1228-4922-BAC3-A717C3631F07}" presName="aSpace" presStyleCnt="0"/>
      <dgm:spPr/>
    </dgm:pt>
  </dgm:ptLst>
  <dgm:cxnLst>
    <dgm:cxn modelId="{D343B7A9-3A82-4FF2-988A-114603F893F3}" type="presOf" srcId="{8928A4B0-4176-4F14-9B2B-20555F1E2ECC}" destId="{D6474B78-0869-4D46-BA1A-E14AAB0CAC6B}" srcOrd="0" destOrd="0" presId="urn:microsoft.com/office/officeart/2005/8/layout/pyramid2#2"/>
    <dgm:cxn modelId="{EA3D38E8-FDB2-4E7A-804F-1B27B68E4FED}" srcId="{E1F06569-9179-4F17-A0C4-3A53E09C23C9}" destId="{2C1BFCDC-1228-4922-BAC3-A717C3631F07}" srcOrd="1" destOrd="0" parTransId="{8C5CD946-B322-47F7-811C-60567ACA306E}" sibTransId="{09371FEC-7008-41F0-A6EC-0C5105ED52E6}"/>
    <dgm:cxn modelId="{52AA1C24-CA25-45CF-9A38-417337602DC7}" type="presOf" srcId="{2C1BFCDC-1228-4922-BAC3-A717C3631F07}" destId="{C4C58116-5B34-4E49-9862-EA486B3B9FFD}" srcOrd="0" destOrd="0" presId="urn:microsoft.com/office/officeart/2005/8/layout/pyramid2#2"/>
    <dgm:cxn modelId="{8667F451-AD0C-4B34-8747-CC0E00698D8C}" type="presOf" srcId="{E1F06569-9179-4F17-A0C4-3A53E09C23C9}" destId="{6D1177E1-1A79-45B2-8AB9-7F122B1FC7AD}" srcOrd="0" destOrd="0" presId="urn:microsoft.com/office/officeart/2005/8/layout/pyramid2#2"/>
    <dgm:cxn modelId="{02BA04E7-82F7-4B33-A4A2-2EF3D99872DC}" srcId="{E1F06569-9179-4F17-A0C4-3A53E09C23C9}" destId="{8928A4B0-4176-4F14-9B2B-20555F1E2ECC}" srcOrd="0" destOrd="0" parTransId="{002063E8-2BDA-45F6-B98A-1A5B044A7CAC}" sibTransId="{1896FC54-DF98-48F5-BCB7-4BC4C32C0FA2}"/>
    <dgm:cxn modelId="{42E55E9E-F57A-4D77-9C42-1518B7E152A6}" type="presParOf" srcId="{6D1177E1-1A79-45B2-8AB9-7F122B1FC7AD}" destId="{1D874CFE-CCF4-4962-9A5A-AEABF149A704}" srcOrd="0" destOrd="0" presId="urn:microsoft.com/office/officeart/2005/8/layout/pyramid2#2"/>
    <dgm:cxn modelId="{6A10B759-863F-4F08-BFD2-8D15AEE58342}" type="presParOf" srcId="{6D1177E1-1A79-45B2-8AB9-7F122B1FC7AD}" destId="{491B9877-955E-4C43-B9EC-9ABB5FF08141}" srcOrd="1" destOrd="0" presId="urn:microsoft.com/office/officeart/2005/8/layout/pyramid2#2"/>
    <dgm:cxn modelId="{04F7D9BD-811E-4D95-AEF1-76A8282369CD}" type="presParOf" srcId="{491B9877-955E-4C43-B9EC-9ABB5FF08141}" destId="{D6474B78-0869-4D46-BA1A-E14AAB0CAC6B}" srcOrd="0" destOrd="0" presId="urn:microsoft.com/office/officeart/2005/8/layout/pyramid2#2"/>
    <dgm:cxn modelId="{180827F8-90CA-4241-B613-0F489DEF79B7}" type="presParOf" srcId="{491B9877-955E-4C43-B9EC-9ABB5FF08141}" destId="{E157BA1B-BE8A-4EBC-9332-DEE2093A091E}" srcOrd="1" destOrd="0" presId="urn:microsoft.com/office/officeart/2005/8/layout/pyramid2#2"/>
    <dgm:cxn modelId="{F08FBF06-9E79-43DA-900E-AD76CC6B54D4}" type="presParOf" srcId="{491B9877-955E-4C43-B9EC-9ABB5FF08141}" destId="{C4C58116-5B34-4E49-9862-EA486B3B9FFD}" srcOrd="2" destOrd="0" presId="urn:microsoft.com/office/officeart/2005/8/layout/pyramid2#2"/>
    <dgm:cxn modelId="{1390102C-6D7E-4D39-ABFA-507AB224AE28}" type="presParOf" srcId="{491B9877-955E-4C43-B9EC-9ABB5FF08141}" destId="{2806437A-B524-4657-AD2A-5778BFCD1C73}" srcOrd="3" destOrd="0" presId="urn:microsoft.com/office/officeart/2005/8/layout/pyramid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3D6487-3D4D-4822-98AC-39B29F7BAC7C}" type="doc">
      <dgm:prSet loTypeId="urn:microsoft.com/office/officeart/2008/layout/LinedList" loCatId="list" qsTypeId="urn:microsoft.com/office/officeart/2005/8/quickstyle/simple1#4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926AE6D6-9964-4B19-83A3-9588E14A7027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  <a:endParaRPr lang="en-US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-Создание условий для развития на территории города физической культуры и массового спорта и приобщение различных слоев населения к регулярным занятиям физической культурой и спортом;</a:t>
          </a:r>
        </a:p>
        <a:p>
          <a:pPr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здоровья населения, увеличение продолжительности  жизни и ее качества, профилактика правонарушений.</a:t>
          </a: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8C7D2-66A7-4F69-B80C-ACEB7531FBBE}" cxnId="{FA2E3510-C9A0-4CA5-836D-E9375C3B596D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60D35-5AFA-4FBF-ACC8-69EA29F6E02E}" cxnId="{FA2E3510-C9A0-4CA5-836D-E9375C3B596D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E06A9-1B64-475D-ACB8-FABF65D6EC4A}" type="pres">
      <dgm:prSet presAssocID="{C43D6487-3D4D-4822-98AC-39B29F7BAC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E7C455-1418-4D08-A442-F5D5C5CEC7BF}" type="pres">
      <dgm:prSet presAssocID="{926AE6D6-9964-4B19-83A3-9588E14A7027}" presName="thickLine" presStyleLbl="alignNode1" presStyleIdx="0" presStyleCnt="1"/>
      <dgm:spPr/>
    </dgm:pt>
    <dgm:pt modelId="{49568179-FD66-4086-8D1C-522514C246BB}" type="pres">
      <dgm:prSet presAssocID="{926AE6D6-9964-4B19-83A3-9588E14A7027}" presName="horz1" presStyleCnt="0"/>
      <dgm:spPr/>
    </dgm:pt>
    <dgm:pt modelId="{C900DDCF-4DC3-430A-A167-938621398CE4}" type="pres">
      <dgm:prSet presAssocID="{926AE6D6-9964-4B19-83A3-9588E14A7027}" presName="tx1" presStyleLbl="revTx" presStyleIdx="0" presStyleCnt="1"/>
      <dgm:spPr/>
      <dgm:t>
        <a:bodyPr/>
        <a:lstStyle/>
        <a:p>
          <a:endParaRPr lang="ru-RU"/>
        </a:p>
      </dgm:t>
    </dgm:pt>
    <dgm:pt modelId="{2DC3809A-58C9-4991-AE87-9133E6BA0409}" type="pres">
      <dgm:prSet presAssocID="{926AE6D6-9964-4B19-83A3-9588E14A7027}" presName="vert1" presStyleCnt="0"/>
      <dgm:spPr/>
    </dgm:pt>
  </dgm:ptLst>
  <dgm:cxnLst>
    <dgm:cxn modelId="{CB0C50DF-B18B-4AD1-8D88-5A50B99FCB97}" type="presOf" srcId="{926AE6D6-9964-4B19-83A3-9588E14A7027}" destId="{C900DDCF-4DC3-430A-A167-938621398CE4}" srcOrd="0" destOrd="0" presId="urn:microsoft.com/office/officeart/2008/layout/LinedList"/>
    <dgm:cxn modelId="{FA2E3510-C9A0-4CA5-836D-E9375C3B596D}" srcId="{C43D6487-3D4D-4822-98AC-39B29F7BAC7C}" destId="{926AE6D6-9964-4B19-83A3-9588E14A7027}" srcOrd="0" destOrd="0" parTransId="{A9F8C7D2-66A7-4F69-B80C-ACEB7531FBBE}" sibTransId="{33B60D35-5AFA-4FBF-ACC8-69EA29F6E02E}"/>
    <dgm:cxn modelId="{70B41FF9-2A86-4753-A85E-A58497AFEC3F}" type="presOf" srcId="{C43D6487-3D4D-4822-98AC-39B29F7BAC7C}" destId="{31DE06A9-1B64-475D-ACB8-FABF65D6EC4A}" srcOrd="0" destOrd="0" presId="urn:microsoft.com/office/officeart/2008/layout/LinedList"/>
    <dgm:cxn modelId="{86DA4AAD-417E-4A00-BBF0-7227699818DD}" type="presParOf" srcId="{31DE06A9-1B64-475D-ACB8-FABF65D6EC4A}" destId="{E1E7C455-1418-4D08-A442-F5D5C5CEC7BF}" srcOrd="0" destOrd="0" presId="urn:microsoft.com/office/officeart/2008/layout/LinedList"/>
    <dgm:cxn modelId="{86596A95-90DC-4C3F-9BF1-1388653F7C17}" type="presParOf" srcId="{31DE06A9-1B64-475D-ACB8-FABF65D6EC4A}" destId="{49568179-FD66-4086-8D1C-522514C246BB}" srcOrd="1" destOrd="0" presId="urn:microsoft.com/office/officeart/2008/layout/LinedList"/>
    <dgm:cxn modelId="{4996DD49-9249-4CD5-BD6E-EF0AA8CBF4E8}" type="presParOf" srcId="{49568179-FD66-4086-8D1C-522514C246BB}" destId="{C900DDCF-4DC3-430A-A167-938621398CE4}" srcOrd="0" destOrd="0" presId="urn:microsoft.com/office/officeart/2008/layout/LinedList"/>
    <dgm:cxn modelId="{4CF614FB-9DF8-4CC7-B7A0-40C175C92078}" type="presParOf" srcId="{49568179-FD66-4086-8D1C-522514C246BB}" destId="{2DC3809A-58C9-4991-AE87-9133E6BA04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F06569-9179-4F17-A0C4-3A53E09C23C9}" type="doc">
      <dgm:prSet loTypeId="urn:microsoft.com/office/officeart/2005/8/layout/pyramid2#3" loCatId="list" qsTypeId="urn:microsoft.com/office/officeart/2005/8/quickstyle/3d4#3" qsCatId="3D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8928A4B0-4176-4F14-9B2B-20555F1E2ECC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филиалов библиотек</a:t>
          </a:r>
        </a:p>
      </dgm:t>
    </dgm:pt>
    <dgm:pt modelId="{002063E8-2BDA-45F6-B98A-1A5B044A7CAC}" cxnId="{02BA04E7-82F7-4B33-A4A2-2EF3D99872DC}" type="parTrans">
      <dgm:prSet/>
      <dgm:spPr/>
      <dgm:t>
        <a:bodyPr/>
        <a:lstStyle/>
        <a:p>
          <a:pPr algn="l"/>
          <a:endParaRPr lang="ru-RU" sz="1800">
            <a:solidFill>
              <a:schemeClr val="tx2">
                <a:lumMod val="75000"/>
              </a:schemeClr>
            </a:solidFill>
          </a:endParaRPr>
        </a:p>
      </dgm:t>
    </dgm:pt>
    <dgm:pt modelId="{1896FC54-DF98-48F5-BCB7-4BC4C32C0FA2}" cxnId="{02BA04E7-82F7-4B33-A4A2-2EF3D99872DC}" type="sibTrans">
      <dgm:prSet/>
      <dgm:spPr/>
      <dgm:t>
        <a:bodyPr/>
        <a:lstStyle/>
        <a:p>
          <a:pPr algn="l"/>
          <a:endParaRPr lang="ru-RU" sz="1800">
            <a:solidFill>
              <a:schemeClr val="tx2">
                <a:lumMod val="75000"/>
              </a:schemeClr>
            </a:solidFill>
          </a:endParaRPr>
        </a:p>
      </dgm:t>
    </dgm:pt>
    <dgm:pt modelId="{BC284148-BFDA-48D9-B1D8-040C78692469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Драматический театр и Краеведческий музей</a:t>
          </a:r>
        </a:p>
      </dgm:t>
    </dgm:pt>
    <dgm:pt modelId="{FAF51D39-F42E-4FA2-82A4-2F39E8A28A15}" cxnId="{E634D014-412F-41C6-8C98-1C450B791DE2}" type="parTrans">
      <dgm:prSet/>
      <dgm:spPr/>
      <dgm:t>
        <a:bodyPr/>
        <a:lstStyle/>
        <a:p>
          <a:pPr algn="l"/>
          <a:endParaRPr lang="ru-RU" sz="1800">
            <a:solidFill>
              <a:schemeClr val="tx2">
                <a:lumMod val="75000"/>
              </a:schemeClr>
            </a:solidFill>
          </a:endParaRPr>
        </a:p>
      </dgm:t>
    </dgm:pt>
    <dgm:pt modelId="{77467EA6-8E56-42A0-8E28-B20E4A286E60}" cxnId="{E634D014-412F-41C6-8C98-1C450B791DE2}" type="sibTrans">
      <dgm:prSet/>
      <dgm:spPr/>
      <dgm:t>
        <a:bodyPr/>
        <a:lstStyle/>
        <a:p>
          <a:pPr algn="l"/>
          <a:endParaRPr lang="ru-RU" sz="1800">
            <a:solidFill>
              <a:schemeClr val="tx2">
                <a:lumMod val="75000"/>
              </a:schemeClr>
            </a:solidFill>
          </a:endParaRPr>
        </a:p>
      </dgm:t>
    </dgm:pt>
    <dgm:pt modelId="{3040035B-35BB-4E7C-BE2A-CC1AE421B3AD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Художественная школа</a:t>
          </a:r>
        </a:p>
      </dgm:t>
    </dgm:pt>
    <dgm:pt modelId="{8BCA9DC9-2C5C-49F8-86C7-14621C7F0F18}" cxnId="{53EB4243-3DB5-4F07-AF4B-59CC2A189739}" type="parTrans">
      <dgm:prSet/>
      <dgm:spPr/>
      <dgm:t>
        <a:bodyPr/>
        <a:lstStyle/>
        <a:p>
          <a:pPr algn="l"/>
          <a:endParaRPr lang="ru-RU" sz="1800">
            <a:solidFill>
              <a:schemeClr val="tx2">
                <a:lumMod val="75000"/>
              </a:schemeClr>
            </a:solidFill>
          </a:endParaRPr>
        </a:p>
      </dgm:t>
    </dgm:pt>
    <dgm:pt modelId="{459DBE77-22B5-458B-807D-0B107ED27396}" cxnId="{53EB4243-3DB5-4F07-AF4B-59CC2A189739}" type="sibTrans">
      <dgm:prSet/>
      <dgm:spPr/>
      <dgm:t>
        <a:bodyPr/>
        <a:lstStyle/>
        <a:p>
          <a:pPr algn="l"/>
          <a:endParaRPr lang="ru-RU" sz="1800">
            <a:solidFill>
              <a:schemeClr val="tx2">
                <a:lumMod val="75000"/>
              </a:schemeClr>
            </a:solidFill>
          </a:endParaRPr>
        </a:p>
      </dgm:t>
    </dgm:pt>
    <dgm:pt modelId="{2C1BFCDC-1228-4922-BAC3-A717C3631F07}">
      <dgm:prSet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культуры и досуга «Восход»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CD946-B322-47F7-811C-60567ACA306E}" cxnId="{EA3D38E8-FDB2-4E7A-804F-1B27B68E4FED}" type="parTrans">
      <dgm:prSet/>
      <dgm:spPr/>
      <dgm:t>
        <a:bodyPr/>
        <a:lstStyle/>
        <a:p>
          <a:pPr algn="l"/>
          <a:endParaRPr lang="ru-RU" sz="1800">
            <a:solidFill>
              <a:schemeClr val="tx2">
                <a:lumMod val="75000"/>
              </a:schemeClr>
            </a:solidFill>
          </a:endParaRPr>
        </a:p>
      </dgm:t>
    </dgm:pt>
    <dgm:pt modelId="{09371FEC-7008-41F0-A6EC-0C5105ED52E6}" cxnId="{EA3D38E8-FDB2-4E7A-804F-1B27B68E4FED}" type="sibTrans">
      <dgm:prSet/>
      <dgm:spPr/>
      <dgm:t>
        <a:bodyPr/>
        <a:lstStyle/>
        <a:p>
          <a:pPr algn="l"/>
          <a:endParaRPr lang="ru-RU" sz="1800">
            <a:solidFill>
              <a:schemeClr val="tx2">
                <a:lumMod val="75000"/>
              </a:schemeClr>
            </a:solidFill>
          </a:endParaRPr>
        </a:p>
      </dgm:t>
    </dgm:pt>
    <dgm:pt modelId="{47B4AEC1-5555-4F2D-994A-4D83CD8A29E5}">
      <dgm:prSet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школы искусств,  Детская хоровая школа и Центр современного искусства и дизайна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C5668-DD2B-4BC7-88BE-7B7C07EC0942}" cxnId="{0A466F1E-8F40-4407-B487-B3B3DD4224A8}" type="parTrans">
      <dgm:prSet/>
      <dgm:spPr/>
      <dgm:t>
        <a:bodyPr/>
        <a:lstStyle/>
        <a:p>
          <a:pPr algn="l"/>
          <a:endParaRPr lang="ru-RU" sz="1800">
            <a:solidFill>
              <a:schemeClr val="tx2">
                <a:lumMod val="75000"/>
              </a:schemeClr>
            </a:solidFill>
          </a:endParaRPr>
        </a:p>
      </dgm:t>
    </dgm:pt>
    <dgm:pt modelId="{8511A26B-CD28-4DE4-AF36-304A249C9D95}" cxnId="{0A466F1E-8F40-4407-B487-B3B3DD4224A8}" type="sibTrans">
      <dgm:prSet/>
      <dgm:spPr/>
      <dgm:t>
        <a:bodyPr/>
        <a:lstStyle/>
        <a:p>
          <a:pPr algn="l"/>
          <a:endParaRPr lang="ru-RU" sz="1800">
            <a:solidFill>
              <a:schemeClr val="tx2">
                <a:lumMod val="75000"/>
              </a:schemeClr>
            </a:solidFill>
          </a:endParaRPr>
        </a:p>
      </dgm:t>
    </dgm:pt>
    <dgm:pt modelId="{6D1177E1-1A79-45B2-8AB9-7F122B1FC7AD}" type="pres">
      <dgm:prSet presAssocID="{E1F06569-9179-4F17-A0C4-3A53E09C23C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D874CFE-CCF4-4962-9A5A-AEABF149A704}" type="pres">
      <dgm:prSet presAssocID="{E1F06569-9179-4F17-A0C4-3A53E09C23C9}" presName="pyramid" presStyleLbl="node1" presStyleIdx="0" presStyleCnt="1" custScaleX="60938" custScaleY="98312" custLinFactNeighborX="-39357" custLinFactNeighborY="-3170"/>
      <dgm:spPr/>
    </dgm:pt>
    <dgm:pt modelId="{491B9877-955E-4C43-B9EC-9ABB5FF08141}" type="pres">
      <dgm:prSet presAssocID="{E1F06569-9179-4F17-A0C4-3A53E09C23C9}" presName="theList" presStyleCnt="0"/>
      <dgm:spPr/>
    </dgm:pt>
    <dgm:pt modelId="{D6474B78-0869-4D46-BA1A-E14AAB0CAC6B}" type="pres">
      <dgm:prSet presAssocID="{8928A4B0-4176-4F14-9B2B-20555F1E2ECC}" presName="aNode" presStyleLbl="fgAcc1" presStyleIdx="0" presStyleCnt="5" custScaleX="317883" custScaleY="495481" custLinFactY="-150741" custLinFactNeighborX="3197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7BA1B-BE8A-4EBC-9332-DEE2093A091E}" type="pres">
      <dgm:prSet presAssocID="{8928A4B0-4176-4F14-9B2B-20555F1E2ECC}" presName="aSpace" presStyleCnt="0"/>
      <dgm:spPr/>
    </dgm:pt>
    <dgm:pt modelId="{39A92AD4-B3F2-48F9-B899-1147EEDD1CDA}" type="pres">
      <dgm:prSet presAssocID="{BC284148-BFDA-48D9-B1D8-040C78692469}" presName="aNode" presStyleLbl="fgAcc1" presStyleIdx="1" presStyleCnt="5" custScaleX="317883" custScaleY="693030" custLinFactY="-97565" custLinFactNeighborX="319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BCACF-1B5E-4A61-AE20-8B5E9DDA34A1}" type="pres">
      <dgm:prSet presAssocID="{BC284148-BFDA-48D9-B1D8-040C78692469}" presName="aSpace" presStyleCnt="0"/>
      <dgm:spPr/>
    </dgm:pt>
    <dgm:pt modelId="{CBF69DFE-2EB4-4699-B14C-35E50472BA71}" type="pres">
      <dgm:prSet presAssocID="{3040035B-35BB-4E7C-BE2A-CC1AE421B3AD}" presName="aNode" presStyleLbl="fgAcc1" presStyleIdx="2" presStyleCnt="5" custScaleX="317883" custScaleY="491833" custLinFactY="-29184" custLinFactNeighborX="319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2BE52-4A19-494A-8330-62FF073FD882}" type="pres">
      <dgm:prSet presAssocID="{3040035B-35BB-4E7C-BE2A-CC1AE421B3AD}" presName="aSpace" presStyleCnt="0"/>
      <dgm:spPr/>
    </dgm:pt>
    <dgm:pt modelId="{C4C58116-5B34-4E49-9862-EA486B3B9FFD}" type="pres">
      <dgm:prSet presAssocID="{2C1BFCDC-1228-4922-BAC3-A717C3631F07}" presName="aNode" presStyleLbl="fgAcc1" presStyleIdx="3" presStyleCnt="5" custScaleX="317883" custScaleY="535484" custLinFactY="1476" custLinFactNeighborX="319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6437A-B524-4657-AD2A-5778BFCD1C73}" type="pres">
      <dgm:prSet presAssocID="{2C1BFCDC-1228-4922-BAC3-A717C3631F07}" presName="aSpace" presStyleCnt="0"/>
      <dgm:spPr/>
    </dgm:pt>
    <dgm:pt modelId="{2E8FDAAE-BF4A-4D91-8714-82ED92B2DD2B}" type="pres">
      <dgm:prSet presAssocID="{47B4AEC1-5555-4F2D-994A-4D83CD8A29E5}" presName="aNode" presStyleLbl="fgAcc1" presStyleIdx="4" presStyleCnt="5" custScaleX="320505" custScaleY="638414" custLinFactY="61600" custLinFactNeighborX="308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993E1-DA0D-4A4A-8ED9-95082EA7E3F6}" type="pres">
      <dgm:prSet presAssocID="{47B4AEC1-5555-4F2D-994A-4D83CD8A29E5}" presName="aSpace" presStyleCnt="0"/>
      <dgm:spPr/>
    </dgm:pt>
  </dgm:ptLst>
  <dgm:cxnLst>
    <dgm:cxn modelId="{02BA04E7-82F7-4B33-A4A2-2EF3D99872DC}" srcId="{E1F06569-9179-4F17-A0C4-3A53E09C23C9}" destId="{8928A4B0-4176-4F14-9B2B-20555F1E2ECC}" srcOrd="0" destOrd="0" parTransId="{002063E8-2BDA-45F6-B98A-1A5B044A7CAC}" sibTransId="{1896FC54-DF98-48F5-BCB7-4BC4C32C0FA2}"/>
    <dgm:cxn modelId="{022DD912-2FB2-4438-B0AE-DAEAA2BF6497}" type="presOf" srcId="{8928A4B0-4176-4F14-9B2B-20555F1E2ECC}" destId="{D6474B78-0869-4D46-BA1A-E14AAB0CAC6B}" srcOrd="0" destOrd="0" presId="urn:microsoft.com/office/officeart/2005/8/layout/pyramid2#3"/>
    <dgm:cxn modelId="{75E7CB26-DBFD-4190-9D73-9E11D6C26002}" type="presOf" srcId="{47B4AEC1-5555-4F2D-994A-4D83CD8A29E5}" destId="{2E8FDAAE-BF4A-4D91-8714-82ED92B2DD2B}" srcOrd="0" destOrd="0" presId="urn:microsoft.com/office/officeart/2005/8/layout/pyramid2#3"/>
    <dgm:cxn modelId="{0A466F1E-8F40-4407-B487-B3B3DD4224A8}" srcId="{E1F06569-9179-4F17-A0C4-3A53E09C23C9}" destId="{47B4AEC1-5555-4F2D-994A-4D83CD8A29E5}" srcOrd="4" destOrd="0" parTransId="{7F4C5668-DD2B-4BC7-88BE-7B7C07EC0942}" sibTransId="{8511A26B-CD28-4DE4-AF36-304A249C9D95}"/>
    <dgm:cxn modelId="{01F0E116-8BA5-4BF7-B179-A4617A266C18}" type="presOf" srcId="{2C1BFCDC-1228-4922-BAC3-A717C3631F07}" destId="{C4C58116-5B34-4E49-9862-EA486B3B9FFD}" srcOrd="0" destOrd="0" presId="urn:microsoft.com/office/officeart/2005/8/layout/pyramid2#3"/>
    <dgm:cxn modelId="{224E19C5-C785-42C5-B747-E6BAF0496EEC}" type="presOf" srcId="{3040035B-35BB-4E7C-BE2A-CC1AE421B3AD}" destId="{CBF69DFE-2EB4-4699-B14C-35E50472BA71}" srcOrd="0" destOrd="0" presId="urn:microsoft.com/office/officeart/2005/8/layout/pyramid2#3"/>
    <dgm:cxn modelId="{5987C958-7726-46D5-B551-9EA5FBD359E0}" type="presOf" srcId="{E1F06569-9179-4F17-A0C4-3A53E09C23C9}" destId="{6D1177E1-1A79-45B2-8AB9-7F122B1FC7AD}" srcOrd="0" destOrd="0" presId="urn:microsoft.com/office/officeart/2005/8/layout/pyramid2#3"/>
    <dgm:cxn modelId="{07906538-2284-4838-A1C3-36185369308C}" type="presOf" srcId="{BC284148-BFDA-48D9-B1D8-040C78692469}" destId="{39A92AD4-B3F2-48F9-B899-1147EEDD1CDA}" srcOrd="0" destOrd="0" presId="urn:microsoft.com/office/officeart/2005/8/layout/pyramid2#3"/>
    <dgm:cxn modelId="{E634D014-412F-41C6-8C98-1C450B791DE2}" srcId="{E1F06569-9179-4F17-A0C4-3A53E09C23C9}" destId="{BC284148-BFDA-48D9-B1D8-040C78692469}" srcOrd="1" destOrd="0" parTransId="{FAF51D39-F42E-4FA2-82A4-2F39E8A28A15}" sibTransId="{77467EA6-8E56-42A0-8E28-B20E4A286E60}"/>
    <dgm:cxn modelId="{53EB4243-3DB5-4F07-AF4B-59CC2A189739}" srcId="{E1F06569-9179-4F17-A0C4-3A53E09C23C9}" destId="{3040035B-35BB-4E7C-BE2A-CC1AE421B3AD}" srcOrd="2" destOrd="0" parTransId="{8BCA9DC9-2C5C-49F8-86C7-14621C7F0F18}" sibTransId="{459DBE77-22B5-458B-807D-0B107ED27396}"/>
    <dgm:cxn modelId="{EA3D38E8-FDB2-4E7A-804F-1B27B68E4FED}" srcId="{E1F06569-9179-4F17-A0C4-3A53E09C23C9}" destId="{2C1BFCDC-1228-4922-BAC3-A717C3631F07}" srcOrd="3" destOrd="0" parTransId="{8C5CD946-B322-47F7-811C-60567ACA306E}" sibTransId="{09371FEC-7008-41F0-A6EC-0C5105ED52E6}"/>
    <dgm:cxn modelId="{57A02EEA-E101-4D2F-89C2-A550490ABB7B}" type="presParOf" srcId="{6D1177E1-1A79-45B2-8AB9-7F122B1FC7AD}" destId="{1D874CFE-CCF4-4962-9A5A-AEABF149A704}" srcOrd="0" destOrd="0" presId="urn:microsoft.com/office/officeart/2005/8/layout/pyramid2#3"/>
    <dgm:cxn modelId="{5A3E81AC-A076-4A9C-84FA-F7C5ABD04274}" type="presParOf" srcId="{6D1177E1-1A79-45B2-8AB9-7F122B1FC7AD}" destId="{491B9877-955E-4C43-B9EC-9ABB5FF08141}" srcOrd="1" destOrd="0" presId="urn:microsoft.com/office/officeart/2005/8/layout/pyramid2#3"/>
    <dgm:cxn modelId="{F62FDCAF-1421-4485-B5ED-D1D9EC05DCDA}" type="presParOf" srcId="{491B9877-955E-4C43-B9EC-9ABB5FF08141}" destId="{D6474B78-0869-4D46-BA1A-E14AAB0CAC6B}" srcOrd="0" destOrd="0" presId="urn:microsoft.com/office/officeart/2005/8/layout/pyramid2#3"/>
    <dgm:cxn modelId="{04E845C2-8AB7-44C7-9D98-65255D572A7B}" type="presParOf" srcId="{491B9877-955E-4C43-B9EC-9ABB5FF08141}" destId="{E157BA1B-BE8A-4EBC-9332-DEE2093A091E}" srcOrd="1" destOrd="0" presId="urn:microsoft.com/office/officeart/2005/8/layout/pyramid2#3"/>
    <dgm:cxn modelId="{123DC6A9-0893-48F1-986F-851F320475F9}" type="presParOf" srcId="{491B9877-955E-4C43-B9EC-9ABB5FF08141}" destId="{39A92AD4-B3F2-48F9-B899-1147EEDD1CDA}" srcOrd="2" destOrd="0" presId="urn:microsoft.com/office/officeart/2005/8/layout/pyramid2#3"/>
    <dgm:cxn modelId="{3845875A-F318-4399-84D9-858E7BC92B6B}" type="presParOf" srcId="{491B9877-955E-4C43-B9EC-9ABB5FF08141}" destId="{ECDBCACF-1B5E-4A61-AE20-8B5E9DDA34A1}" srcOrd="3" destOrd="0" presId="urn:microsoft.com/office/officeart/2005/8/layout/pyramid2#3"/>
    <dgm:cxn modelId="{9E86AAFA-48A2-4FAC-AB58-BDD2F69049AE}" type="presParOf" srcId="{491B9877-955E-4C43-B9EC-9ABB5FF08141}" destId="{CBF69DFE-2EB4-4699-B14C-35E50472BA71}" srcOrd="4" destOrd="0" presId="urn:microsoft.com/office/officeart/2005/8/layout/pyramid2#3"/>
    <dgm:cxn modelId="{5E8383EB-40C6-47AC-B26A-21A5A6665C9C}" type="presParOf" srcId="{491B9877-955E-4C43-B9EC-9ABB5FF08141}" destId="{A992BE52-4A19-494A-8330-62FF073FD882}" srcOrd="5" destOrd="0" presId="urn:microsoft.com/office/officeart/2005/8/layout/pyramid2#3"/>
    <dgm:cxn modelId="{CD957F52-B96D-4F3A-8560-C004405FC0EC}" type="presParOf" srcId="{491B9877-955E-4C43-B9EC-9ABB5FF08141}" destId="{C4C58116-5B34-4E49-9862-EA486B3B9FFD}" srcOrd="6" destOrd="0" presId="urn:microsoft.com/office/officeart/2005/8/layout/pyramid2#3"/>
    <dgm:cxn modelId="{9C91CC41-3BA6-4468-88C8-02F36298C7BF}" type="presParOf" srcId="{491B9877-955E-4C43-B9EC-9ABB5FF08141}" destId="{2806437A-B524-4657-AD2A-5778BFCD1C73}" srcOrd="7" destOrd="0" presId="urn:microsoft.com/office/officeart/2005/8/layout/pyramid2#3"/>
    <dgm:cxn modelId="{65B9C56F-DE72-4A99-B3E2-807637C43152}" type="presParOf" srcId="{491B9877-955E-4C43-B9EC-9ABB5FF08141}" destId="{2E8FDAAE-BF4A-4D91-8714-82ED92B2DD2B}" srcOrd="8" destOrd="0" presId="urn:microsoft.com/office/officeart/2005/8/layout/pyramid2#3"/>
    <dgm:cxn modelId="{8ACE8F8A-919B-4839-B6DA-BBED457BB0BD}" type="presParOf" srcId="{491B9877-955E-4C43-B9EC-9ABB5FF08141}" destId="{D73993E1-DA0D-4A4A-8ED9-95082EA7E3F6}" srcOrd="9" destOrd="0" presId="urn:microsoft.com/office/officeart/2005/8/layout/pyramid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3D6487-3D4D-4822-98AC-39B29F7BAC7C}" type="doc">
      <dgm:prSet loTypeId="urn:microsoft.com/office/officeart/2008/layout/LinedList" loCatId="list" qsTypeId="urn:microsoft.com/office/officeart/2005/8/quickstyle/simple1#5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926AE6D6-9964-4B19-83A3-9588E14A7027}">
      <dgm:prSet custT="1"/>
      <dgm:spPr/>
      <dgm:t>
        <a:bodyPr/>
        <a:lstStyle/>
        <a:p>
          <a:pPr algn="l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</a:p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стратегической роли культуры как духовно – нравственного основания развития личности, фактора обеспечения социальной стабильности и консолидации общества, а также развитие туризма для приобщения граждан к культурному и природному наследию.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8C7D2-66A7-4F69-B80C-ACEB7531FBBE}" cxnId="{FA2E3510-C9A0-4CA5-836D-E9375C3B596D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60D35-5AFA-4FBF-ACC8-69EA29F6E02E}" cxnId="{FA2E3510-C9A0-4CA5-836D-E9375C3B596D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E06A9-1B64-475D-ACB8-FABF65D6EC4A}" type="pres">
      <dgm:prSet presAssocID="{C43D6487-3D4D-4822-98AC-39B29F7BAC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E7C455-1418-4D08-A442-F5D5C5CEC7BF}" type="pres">
      <dgm:prSet presAssocID="{926AE6D6-9964-4B19-83A3-9588E14A7027}" presName="thickLine" presStyleLbl="alignNode1" presStyleIdx="0" presStyleCnt="1"/>
      <dgm:spPr/>
    </dgm:pt>
    <dgm:pt modelId="{49568179-FD66-4086-8D1C-522514C246BB}" type="pres">
      <dgm:prSet presAssocID="{926AE6D6-9964-4B19-83A3-9588E14A7027}" presName="horz1" presStyleCnt="0"/>
      <dgm:spPr/>
    </dgm:pt>
    <dgm:pt modelId="{C900DDCF-4DC3-430A-A167-938621398CE4}" type="pres">
      <dgm:prSet presAssocID="{926AE6D6-9964-4B19-83A3-9588E14A7027}" presName="tx1" presStyleLbl="revTx" presStyleIdx="0" presStyleCnt="1"/>
      <dgm:spPr/>
      <dgm:t>
        <a:bodyPr/>
        <a:lstStyle/>
        <a:p>
          <a:endParaRPr lang="ru-RU"/>
        </a:p>
      </dgm:t>
    </dgm:pt>
    <dgm:pt modelId="{2DC3809A-58C9-4991-AE87-9133E6BA0409}" type="pres">
      <dgm:prSet presAssocID="{926AE6D6-9964-4B19-83A3-9588E14A7027}" presName="vert1" presStyleCnt="0"/>
      <dgm:spPr/>
    </dgm:pt>
  </dgm:ptLst>
  <dgm:cxnLst>
    <dgm:cxn modelId="{2A23FC8C-D9B7-4C63-B1B6-CFB054E16FF7}" type="presOf" srcId="{926AE6D6-9964-4B19-83A3-9588E14A7027}" destId="{C900DDCF-4DC3-430A-A167-938621398CE4}" srcOrd="0" destOrd="0" presId="urn:microsoft.com/office/officeart/2008/layout/LinedList"/>
    <dgm:cxn modelId="{FA2E3510-C9A0-4CA5-836D-E9375C3B596D}" srcId="{C43D6487-3D4D-4822-98AC-39B29F7BAC7C}" destId="{926AE6D6-9964-4B19-83A3-9588E14A7027}" srcOrd="0" destOrd="0" parTransId="{A9F8C7D2-66A7-4F69-B80C-ACEB7531FBBE}" sibTransId="{33B60D35-5AFA-4FBF-ACC8-69EA29F6E02E}"/>
    <dgm:cxn modelId="{3A3E9B62-D719-4B2F-AFCF-7B3DFFA408AA}" type="presOf" srcId="{C43D6487-3D4D-4822-98AC-39B29F7BAC7C}" destId="{31DE06A9-1B64-475D-ACB8-FABF65D6EC4A}" srcOrd="0" destOrd="0" presId="urn:microsoft.com/office/officeart/2008/layout/LinedList"/>
    <dgm:cxn modelId="{E2986F8E-6D21-48B9-8656-48530661A699}" type="presParOf" srcId="{31DE06A9-1B64-475D-ACB8-FABF65D6EC4A}" destId="{E1E7C455-1418-4D08-A442-F5D5C5CEC7BF}" srcOrd="0" destOrd="0" presId="urn:microsoft.com/office/officeart/2008/layout/LinedList"/>
    <dgm:cxn modelId="{A9E7357D-EE4D-44A3-96B3-4AF7A24C6A07}" type="presParOf" srcId="{31DE06A9-1B64-475D-ACB8-FABF65D6EC4A}" destId="{49568179-FD66-4086-8D1C-522514C246BB}" srcOrd="1" destOrd="0" presId="urn:microsoft.com/office/officeart/2008/layout/LinedList"/>
    <dgm:cxn modelId="{DB182C57-1E84-45CD-AE79-F8443D2F5E6E}" type="presParOf" srcId="{49568179-FD66-4086-8D1C-522514C246BB}" destId="{C900DDCF-4DC3-430A-A167-938621398CE4}" srcOrd="0" destOrd="0" presId="urn:microsoft.com/office/officeart/2008/layout/LinedList"/>
    <dgm:cxn modelId="{DC7B4F16-786E-406B-AD93-3AEBA61AF792}" type="presParOf" srcId="{49568179-FD66-4086-8D1C-522514C246BB}" destId="{2DC3809A-58C9-4991-AE87-9133E6BA04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497896-30C6-4D5D-8031-D932FAC30E90}" type="doc">
      <dgm:prSet loTypeId="urn:microsoft.com/office/officeart/2008/layout/LinedList" loCatId="list" qsTypeId="urn:microsoft.com/office/officeart/2005/8/quickstyle/simple1#6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B9BEE23-F5E4-495C-B9CA-D9F41E9E36A2}">
      <dgm:prSet custT="1"/>
      <dgm:spPr/>
      <dgm:t>
        <a:bodyPr/>
        <a:lstStyle/>
        <a:p>
          <a:pPr rtl="0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90B7F-5737-4018-8811-D32B9A87BBFF}" cxnId="{94808B53-0E04-41C3-966C-374810EED4B3}" type="parTrans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2A238-A7CF-4D37-94EE-51536AE5867B}" cxnId="{94808B53-0E04-41C3-966C-374810EED4B3}" type="sibTrans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9EBA8-64D4-40A4-A2B9-0204C9CD570E}">
      <dgm:prSet custT="1"/>
      <dgm:spPr/>
      <dgm:t>
        <a:bodyPr/>
        <a:lstStyle/>
        <a:p>
          <a:pPr rtl="0"/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эффективного и устойчивого функционирования жилищно-коммунального комплекса города и повышение качества предоставления жилищно-коммунальных услуг в городе;</a:t>
          </a:r>
          <a:b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инфраструктурное развитие;</a:t>
          </a:r>
          <a:b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комфортной среды для проживания граждан;</a:t>
          </a:r>
          <a:b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формирование эффективного собственника жилищного фонда города;</a:t>
          </a:r>
          <a:b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эффективной системы управления в жилищно-коммунальном комплексе, основанной на конкурентоспособности лиц, осуществляющих управление многоквартирными домами и инженерной инфраструктурой города;</a:t>
          </a:r>
          <a:b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совершенствование организации дорожной деятельности в отношении автомобильных дорог местного значения в границах города;</a:t>
          </a:r>
          <a:b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в соответствие состояния дорог и фактического уровня транспортного спроса и развитие дорожной сети;</a:t>
          </a:r>
          <a:b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совершенствование качества благоустройства территории 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D0FC1-151B-451C-8C2F-479145641A93}" cxnId="{942422DD-77DF-42F8-9A13-75D4B7A715B1}" type="parTrans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4D9FF6-0AE8-4B4A-ABF5-50730D6728E4}" cxnId="{942422DD-77DF-42F8-9A13-75D4B7A715B1}" type="sibTrans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867F7-A26E-4474-9A34-B2A1C7EFF007}" type="pres">
      <dgm:prSet presAssocID="{9E497896-30C6-4D5D-8031-D932FAC30E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4E6956-E578-4388-89B0-D580755F2536}" type="pres">
      <dgm:prSet presAssocID="{BB9BEE23-F5E4-495C-B9CA-D9F41E9E36A2}" presName="thickLine" presStyleLbl="alignNode1" presStyleIdx="0" presStyleCnt="2"/>
      <dgm:spPr/>
    </dgm:pt>
    <dgm:pt modelId="{5FC62430-F5FA-4B71-831C-0EF9CBF49211}" type="pres">
      <dgm:prSet presAssocID="{BB9BEE23-F5E4-495C-B9CA-D9F41E9E36A2}" presName="horz1" presStyleCnt="0"/>
      <dgm:spPr/>
    </dgm:pt>
    <dgm:pt modelId="{9A637107-CA2C-44F1-963C-A50BA67E8003}" type="pres">
      <dgm:prSet presAssocID="{BB9BEE23-F5E4-495C-B9CA-D9F41E9E36A2}" presName="tx1" presStyleLbl="revTx" presStyleIdx="0" presStyleCnt="2" custScaleY="10951"/>
      <dgm:spPr/>
      <dgm:t>
        <a:bodyPr/>
        <a:lstStyle/>
        <a:p>
          <a:endParaRPr lang="ru-RU"/>
        </a:p>
      </dgm:t>
    </dgm:pt>
    <dgm:pt modelId="{D33FCAF5-1027-4013-AB21-7109E3134804}" type="pres">
      <dgm:prSet presAssocID="{BB9BEE23-F5E4-495C-B9CA-D9F41E9E36A2}" presName="vert1" presStyleCnt="0"/>
      <dgm:spPr/>
    </dgm:pt>
    <dgm:pt modelId="{4B7EA185-6C7C-4BE4-BB19-95AF5FBC981F}" type="pres">
      <dgm:prSet presAssocID="{9219EBA8-64D4-40A4-A2B9-0204C9CD570E}" presName="thickLine" presStyleLbl="alignNode1" presStyleIdx="1" presStyleCnt="2"/>
      <dgm:spPr/>
    </dgm:pt>
    <dgm:pt modelId="{D51D2BE0-4C59-4576-BC02-0F743E3268BD}" type="pres">
      <dgm:prSet presAssocID="{9219EBA8-64D4-40A4-A2B9-0204C9CD570E}" presName="horz1" presStyleCnt="0"/>
      <dgm:spPr/>
    </dgm:pt>
    <dgm:pt modelId="{8EB17E79-D185-4704-A6D1-D32202C8A7EE}" type="pres">
      <dgm:prSet presAssocID="{9219EBA8-64D4-40A4-A2B9-0204C9CD570E}" presName="tx1" presStyleLbl="revTx" presStyleIdx="1" presStyleCnt="2" custScaleY="89106"/>
      <dgm:spPr/>
      <dgm:t>
        <a:bodyPr/>
        <a:lstStyle/>
        <a:p>
          <a:endParaRPr lang="ru-RU"/>
        </a:p>
      </dgm:t>
    </dgm:pt>
    <dgm:pt modelId="{BAC9C115-6CC2-432C-A51A-FA77162C9C5D}" type="pres">
      <dgm:prSet presAssocID="{9219EBA8-64D4-40A4-A2B9-0204C9CD570E}" presName="vert1" presStyleCnt="0"/>
      <dgm:spPr/>
    </dgm:pt>
  </dgm:ptLst>
  <dgm:cxnLst>
    <dgm:cxn modelId="{691BD4E8-F8F1-4472-8ED0-EB05D6872091}" type="presOf" srcId="{BB9BEE23-F5E4-495C-B9CA-D9F41E9E36A2}" destId="{9A637107-CA2C-44F1-963C-A50BA67E8003}" srcOrd="0" destOrd="0" presId="urn:microsoft.com/office/officeart/2008/layout/LinedList"/>
    <dgm:cxn modelId="{94808B53-0E04-41C3-966C-374810EED4B3}" srcId="{9E497896-30C6-4D5D-8031-D932FAC30E90}" destId="{BB9BEE23-F5E4-495C-B9CA-D9F41E9E36A2}" srcOrd="0" destOrd="0" parTransId="{DBD90B7F-5737-4018-8811-D32B9A87BBFF}" sibTransId="{23E2A238-A7CF-4D37-94EE-51536AE5867B}"/>
    <dgm:cxn modelId="{76036762-6C05-4EF0-9B6F-DDA4C0D38BA7}" type="presOf" srcId="{9219EBA8-64D4-40A4-A2B9-0204C9CD570E}" destId="{8EB17E79-D185-4704-A6D1-D32202C8A7EE}" srcOrd="0" destOrd="0" presId="urn:microsoft.com/office/officeart/2008/layout/LinedList"/>
    <dgm:cxn modelId="{942422DD-77DF-42F8-9A13-75D4B7A715B1}" srcId="{9E497896-30C6-4D5D-8031-D932FAC30E90}" destId="{9219EBA8-64D4-40A4-A2B9-0204C9CD570E}" srcOrd="1" destOrd="0" parTransId="{397D0FC1-151B-451C-8C2F-479145641A93}" sibTransId="{974D9FF6-0AE8-4B4A-ABF5-50730D6728E4}"/>
    <dgm:cxn modelId="{B6B1CE7D-91C7-4364-87F8-E28660B20BAA}" type="presOf" srcId="{9E497896-30C6-4D5D-8031-D932FAC30E90}" destId="{B08867F7-A26E-4474-9A34-B2A1C7EFF007}" srcOrd="0" destOrd="0" presId="urn:microsoft.com/office/officeart/2008/layout/LinedList"/>
    <dgm:cxn modelId="{B358E435-7CC9-4266-B27F-405D62453090}" type="presParOf" srcId="{B08867F7-A26E-4474-9A34-B2A1C7EFF007}" destId="{C04E6956-E578-4388-89B0-D580755F2536}" srcOrd="0" destOrd="0" presId="urn:microsoft.com/office/officeart/2008/layout/LinedList"/>
    <dgm:cxn modelId="{B5BB9836-95CE-4C72-BFA7-1DA6CBF2AD1D}" type="presParOf" srcId="{B08867F7-A26E-4474-9A34-B2A1C7EFF007}" destId="{5FC62430-F5FA-4B71-831C-0EF9CBF49211}" srcOrd="1" destOrd="0" presId="urn:microsoft.com/office/officeart/2008/layout/LinedList"/>
    <dgm:cxn modelId="{854FB184-2158-4510-98AF-0C86E47DCBF0}" type="presParOf" srcId="{5FC62430-F5FA-4B71-831C-0EF9CBF49211}" destId="{9A637107-CA2C-44F1-963C-A50BA67E8003}" srcOrd="0" destOrd="0" presId="urn:microsoft.com/office/officeart/2008/layout/LinedList"/>
    <dgm:cxn modelId="{E6CE6F1F-2E3D-4CA7-8FF6-CFE77D538AEB}" type="presParOf" srcId="{5FC62430-F5FA-4B71-831C-0EF9CBF49211}" destId="{D33FCAF5-1027-4013-AB21-7109E3134804}" srcOrd="1" destOrd="0" presId="urn:microsoft.com/office/officeart/2008/layout/LinedList"/>
    <dgm:cxn modelId="{CBE7A4C1-FD33-4712-B84D-3FE98129969E}" type="presParOf" srcId="{B08867F7-A26E-4474-9A34-B2A1C7EFF007}" destId="{4B7EA185-6C7C-4BE4-BB19-95AF5FBC981F}" srcOrd="2" destOrd="0" presId="urn:microsoft.com/office/officeart/2008/layout/LinedList"/>
    <dgm:cxn modelId="{B1588E1A-D121-4487-B966-54EDC76B82A6}" type="presParOf" srcId="{B08867F7-A26E-4474-9A34-B2A1C7EFF007}" destId="{D51D2BE0-4C59-4576-BC02-0F743E3268BD}" srcOrd="3" destOrd="0" presId="urn:microsoft.com/office/officeart/2008/layout/LinedList"/>
    <dgm:cxn modelId="{E994DD01-CF62-4AA8-9180-4F1B6EEF3409}" type="presParOf" srcId="{D51D2BE0-4C59-4576-BC02-0F743E3268BD}" destId="{8EB17E79-D185-4704-A6D1-D32202C8A7EE}" srcOrd="0" destOrd="0" presId="urn:microsoft.com/office/officeart/2008/layout/LinedList"/>
    <dgm:cxn modelId="{E264C557-8F95-4149-B2B6-F0A01DB68274}" type="presParOf" srcId="{D51D2BE0-4C59-4576-BC02-0F743E3268BD}" destId="{BAC9C115-6CC2-432C-A51A-FA77162C9C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572560" cy="5179255"/>
        <a:chOff x="0" y="0"/>
        <a:chExt cx="8572560" cy="5179255"/>
      </a:xfrm>
    </dsp:grpSpPr>
    <dsp:sp modelId="{7E51D418-DBB7-4485-BAA6-C962E4167036}">
      <dsp:nvSpPr>
        <dsp:cNvPr id="3" name="Прямоугольник 2"/>
        <dsp:cNvSpPr/>
      </dsp:nvSpPr>
      <dsp:spPr bwMode="white">
        <a:xfrm>
          <a:off x="104342" y="594"/>
          <a:ext cx="2563292" cy="1537975"/>
        </a:xfrm>
        <a:prstGeom prst="rect">
          <a:avLst/>
        </a:prstGeom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и устойчивости бюджета города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342" y="594"/>
        <a:ext cx="2563292" cy="1537975"/>
      </dsp:txXfrm>
    </dsp:sp>
    <dsp:sp modelId="{FB9B13BD-8F55-4AC3-B799-30BF8B107CF6}">
      <dsp:nvSpPr>
        <dsp:cNvPr id="4" name="Прямоугольник 3"/>
        <dsp:cNvSpPr/>
      </dsp:nvSpPr>
      <dsp:spPr bwMode="white">
        <a:xfrm>
          <a:off x="4491544" y="3501333"/>
          <a:ext cx="2726343" cy="1537975"/>
        </a:xfrm>
        <a:prstGeom prst="rect">
          <a:avLst/>
        </a:prstGeom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привлечение в бюджет города межбюджетных трансфертов для </a:t>
          </a:r>
          <a:r>
            <a:rPr kumimoji="0" lang="ru-RU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наиболее значимых сфер деятельности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1544" y="3501333"/>
        <a:ext cx="2726343" cy="1537975"/>
      </dsp:txXfrm>
    </dsp:sp>
    <dsp:sp modelId="{21F1589B-C836-4D30-A1F4-46B25E82CF6C}">
      <dsp:nvSpPr>
        <dsp:cNvPr id="5" name="Прямоугольник 4"/>
        <dsp:cNvSpPr/>
      </dsp:nvSpPr>
      <dsp:spPr bwMode="white">
        <a:xfrm>
          <a:off x="5925987" y="1767527"/>
          <a:ext cx="2563292" cy="1537975"/>
        </a:xfrm>
        <a:prstGeom prst="rect">
          <a:avLst/>
        </a:prstGeom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сокращение расходов бюджета города при безусловном выполнении социальных обязательств города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5987" y="1767527"/>
        <a:ext cx="2563292" cy="1537975"/>
      </dsp:txXfrm>
    </dsp:sp>
    <dsp:sp modelId="{1091FEE9-E243-4596-AC5B-08C0E3E895A0}">
      <dsp:nvSpPr>
        <dsp:cNvPr id="6" name="Прямоугольник 5"/>
        <dsp:cNvSpPr/>
      </dsp:nvSpPr>
      <dsp:spPr bwMode="white">
        <a:xfrm>
          <a:off x="42912" y="1794584"/>
          <a:ext cx="2563292" cy="1537975"/>
        </a:xfrm>
        <a:prstGeom prst="rect">
          <a:avLst/>
        </a:prstGeom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распределение экономии бюджетных средств, полученных при исполнении бюджета города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12" y="1794584"/>
        <a:ext cx="2563292" cy="1537975"/>
      </dsp:txXfrm>
    </dsp:sp>
    <dsp:sp modelId="{5A6BE374-D2F5-41BF-909A-DD61E09AC821}">
      <dsp:nvSpPr>
        <dsp:cNvPr id="7" name="Прямоугольник 6"/>
        <dsp:cNvSpPr/>
      </dsp:nvSpPr>
      <dsp:spPr bwMode="white">
        <a:xfrm>
          <a:off x="1141949" y="3501029"/>
          <a:ext cx="2849227" cy="1537975"/>
        </a:xfrm>
        <a:prstGeom prst="rect">
          <a:avLst/>
        </a:prstGeom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формирование муниципальных заданий на оказание муниципальных услуг, планирование и распределение средств на оказание муниципальных услуг (выполнение работ)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1949" y="3501029"/>
        <a:ext cx="2849227" cy="1537975"/>
      </dsp:txXfrm>
    </dsp:sp>
    <dsp:sp modelId="{5CEFA61E-DE92-4ABF-BBFE-799E0FBAA616}">
      <dsp:nvSpPr>
        <dsp:cNvPr id="8" name="Прямоугольник 7"/>
        <dsp:cNvSpPr/>
      </dsp:nvSpPr>
      <dsp:spPr bwMode="white">
        <a:xfrm>
          <a:off x="3155927" y="1767208"/>
          <a:ext cx="2563292" cy="1537975"/>
        </a:xfrm>
        <a:prstGeom prst="rect">
          <a:avLst/>
        </a:prstGeom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и открытости бюджетного процесса</a:t>
          </a:r>
        </a:p>
      </dsp:txBody>
      <dsp:txXfrm>
        <a:off x="3155927" y="1767208"/>
        <a:ext cx="2563292" cy="1537975"/>
      </dsp:txXfrm>
    </dsp:sp>
    <dsp:sp modelId="{16EFF924-7140-4000-A8FE-E794105B11D4}">
      <dsp:nvSpPr>
        <dsp:cNvPr id="9" name="Прямоугольник 8"/>
        <dsp:cNvSpPr/>
      </dsp:nvSpPr>
      <dsp:spPr bwMode="white">
        <a:xfrm>
          <a:off x="3012643" y="23259"/>
          <a:ext cx="2563292" cy="1537975"/>
        </a:xfrm>
        <a:prstGeom prst="rect">
          <a:avLst/>
        </a:prstGeom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исполнения долговых обязательств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2643" y="23259"/>
        <a:ext cx="2563292" cy="1537975"/>
      </dsp:txXfrm>
    </dsp:sp>
    <dsp:sp modelId="{92C8B751-87B9-4B3F-8F8C-032B33DB98C5}">
      <dsp:nvSpPr>
        <dsp:cNvPr id="10" name="Прямоугольник 9"/>
        <dsp:cNvSpPr/>
      </dsp:nvSpPr>
      <dsp:spPr bwMode="white">
        <a:xfrm>
          <a:off x="5844157" y="0"/>
          <a:ext cx="2563292" cy="1590097"/>
        </a:xfrm>
        <a:prstGeom prst="rect">
          <a:avLst/>
        </a:prstGeom>
        <a:solidFill>
          <a:srgbClr val="4393C9"/>
        </a:solidFill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организация деятельности по муниципальному финансовому контролю </a:t>
          </a:r>
        </a:p>
      </dsp:txBody>
      <dsp:txXfrm>
        <a:off x="5844157" y="0"/>
        <a:ext cx="2563292" cy="15900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74CFE-CCF4-4962-9A5A-AEABF149A704}">
      <dsp:nvSpPr>
        <dsp:cNvPr id="0" name=""/>
        <dsp:cNvSpPr/>
      </dsp:nvSpPr>
      <dsp:spPr>
        <a:xfrm>
          <a:off x="0" y="0"/>
          <a:ext cx="4291527" cy="472514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92AD4-B3F2-48F9-B899-1147EEDD1CDA}">
      <dsp:nvSpPr>
        <dsp:cNvPr id="0" name=""/>
        <dsp:cNvSpPr/>
      </dsp:nvSpPr>
      <dsp:spPr>
        <a:xfrm>
          <a:off x="1702019" y="632284"/>
          <a:ext cx="5898797" cy="18791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услуги «Социальное такси»</a:t>
          </a:r>
        </a:p>
      </dsp:txBody>
      <dsp:txXfrm>
        <a:off x="1793750" y="724015"/>
        <a:ext cx="5715335" cy="1695664"/>
      </dsp:txXfrm>
    </dsp:sp>
    <dsp:sp modelId="{C5A9A1C5-8873-480D-B6C6-904E74238BDD}">
      <dsp:nvSpPr>
        <dsp:cNvPr id="0" name=""/>
        <dsp:cNvSpPr/>
      </dsp:nvSpPr>
      <dsp:spPr>
        <a:xfrm>
          <a:off x="1740961" y="2862067"/>
          <a:ext cx="5867650" cy="17748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питания отдельных категорий учащихся муниципальных образовательных организаций города (в том числе, детей с ограниченными возможностями здоровья, обучающихся на дому)</a:t>
          </a:r>
        </a:p>
      </dsp:txBody>
      <dsp:txXfrm>
        <a:off x="1827601" y="2948707"/>
        <a:ext cx="5694370" cy="16015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6565B-57CB-47B8-B11D-7F8A124E3C52}">
      <dsp:nvSpPr>
        <dsp:cNvPr id="0" name=""/>
        <dsp:cNvSpPr/>
      </dsp:nvSpPr>
      <dsp:spPr>
        <a:xfrm>
          <a:off x="3306353" y="196455"/>
          <a:ext cx="2196718" cy="2143134"/>
        </a:xfrm>
        <a:prstGeom prst="ellipse">
          <a:avLst/>
        </a:prstGeom>
        <a:solidFill>
          <a:srgbClr val="2994C9">
            <a:alpha val="49804"/>
          </a:srgbClr>
        </a:solidFill>
        <a:ln>
          <a:solidFill>
            <a:srgbClr val="4393C9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долг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(млн.руб.)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28055" y="510310"/>
        <a:ext cx="1553314" cy="1515424"/>
      </dsp:txXfrm>
    </dsp:sp>
    <dsp:sp modelId="{9507C76C-9C30-4C2F-9379-C3306AD24909}">
      <dsp:nvSpPr>
        <dsp:cNvPr id="0" name=""/>
        <dsp:cNvSpPr/>
      </dsp:nvSpPr>
      <dsp:spPr>
        <a:xfrm>
          <a:off x="1785951" y="848039"/>
          <a:ext cx="1832567" cy="1597383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расходов на обслуживание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– 0,5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– 0,4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– 0,3</a:t>
          </a:r>
        </a:p>
      </dsp:txBody>
      <dsp:txXfrm>
        <a:off x="2054324" y="1081970"/>
        <a:ext cx="1295821" cy="1129521"/>
      </dsp:txXfrm>
    </dsp:sp>
    <dsp:sp modelId="{ADF31F5C-9BE1-466D-8729-8123261C9A56}">
      <dsp:nvSpPr>
        <dsp:cNvPr id="0" name=""/>
        <dsp:cNvSpPr/>
      </dsp:nvSpPr>
      <dsp:spPr>
        <a:xfrm>
          <a:off x="5155673" y="859173"/>
          <a:ext cx="1846483" cy="1633166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Верхний предел муниципального долга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– 408,8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– 306,6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– 204,4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426084" y="1098345"/>
        <a:ext cx="1305661" cy="1154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1D418-DBB7-4485-BAA6-C962E4167036}">
      <dsp:nvSpPr>
        <dsp:cNvPr id="0" name=""/>
        <dsp:cNvSpPr/>
      </dsp:nvSpPr>
      <dsp:spPr>
        <a:xfrm>
          <a:off x="0" y="0"/>
          <a:ext cx="2678924" cy="160735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увеличение доходный базы бюджета путем повышения собираемости  доходных источников</a:t>
          </a:r>
          <a:endParaRPr kumimoji="0" lang="ru-RU" sz="1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678924" cy="1607355"/>
      </dsp:txXfrm>
    </dsp:sp>
    <dsp:sp modelId="{FB9B13BD-8F55-4AC3-B799-30BF8B107CF6}">
      <dsp:nvSpPr>
        <dsp:cNvPr id="0" name=""/>
        <dsp:cNvSpPr/>
      </dsp:nvSpPr>
      <dsp:spPr>
        <a:xfrm>
          <a:off x="2946817" y="0"/>
          <a:ext cx="2678924" cy="160735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совершенствование механизмов взаимодействия муниципалитета с органами исполнительной власти</a:t>
          </a:r>
          <a:endParaRPr kumimoji="0" lang="ru-RU" sz="1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817" y="0"/>
        <a:ext cx="2678924" cy="1607355"/>
      </dsp:txXfrm>
    </dsp:sp>
    <dsp:sp modelId="{21F1589B-C836-4D30-A1F4-46B25E82CF6C}">
      <dsp:nvSpPr>
        <dsp:cNvPr id="0" name=""/>
        <dsp:cNvSpPr/>
      </dsp:nvSpPr>
      <dsp:spPr>
        <a:xfrm>
          <a:off x="5882919" y="76108"/>
          <a:ext cx="2678924" cy="160735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повышения эффективности управления муниципальной  собственностью</a:t>
          </a:r>
          <a:endParaRPr kumimoji="0" lang="ru-RU" sz="1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2919" y="76108"/>
        <a:ext cx="2678924" cy="1607355"/>
      </dsp:txXfrm>
    </dsp:sp>
    <dsp:sp modelId="{1091FEE9-E243-4596-AC5B-08C0E3E895A0}">
      <dsp:nvSpPr>
        <dsp:cNvPr id="0" name=""/>
        <dsp:cNvSpPr/>
      </dsp:nvSpPr>
      <dsp:spPr>
        <a:xfrm>
          <a:off x="0" y="1875247"/>
          <a:ext cx="2678924" cy="160735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проведение оптимизации существующей системы налоговых льгот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75247"/>
        <a:ext cx="2678924" cy="1607355"/>
      </dsp:txXfrm>
    </dsp:sp>
    <dsp:sp modelId="{5A6BE374-D2F5-41BF-909A-DD61E09AC821}">
      <dsp:nvSpPr>
        <dsp:cNvPr id="0" name=""/>
        <dsp:cNvSpPr/>
      </dsp:nvSpPr>
      <dsp:spPr>
        <a:xfrm>
          <a:off x="2946817" y="1875247"/>
          <a:ext cx="2678924" cy="160735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осуществление мониторинга законодательства РФ о налогах и сборах с целью приведения в соответствие с ним муниципальных правовых актов</a:t>
          </a:r>
          <a:endParaRPr kumimoji="0" lang="ru-RU" sz="1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817" y="1875247"/>
        <a:ext cx="2678924" cy="1607355"/>
      </dsp:txXfrm>
    </dsp:sp>
    <dsp:sp modelId="{5CEFA61E-DE92-4ABF-BBFE-799E0FBAA616}">
      <dsp:nvSpPr>
        <dsp:cNvPr id="0" name=""/>
        <dsp:cNvSpPr/>
      </dsp:nvSpPr>
      <dsp:spPr>
        <a:xfrm>
          <a:off x="4762539" y="3714768"/>
          <a:ext cx="2678924" cy="160735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принципа установления налоговых льгот на временной основе с проведением обязательного анализа эффективности их применения</a:t>
          </a:r>
        </a:p>
      </dsp:txBody>
      <dsp:txXfrm>
        <a:off x="4762539" y="3714768"/>
        <a:ext cx="2678924" cy="1607355"/>
      </dsp:txXfrm>
    </dsp:sp>
    <dsp:sp modelId="{16EFF924-7140-4000-A8FE-E794105B11D4}">
      <dsp:nvSpPr>
        <dsp:cNvPr id="0" name=""/>
        <dsp:cNvSpPr/>
      </dsp:nvSpPr>
      <dsp:spPr>
        <a:xfrm>
          <a:off x="1476382" y="3714779"/>
          <a:ext cx="2678924" cy="160735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снижение задолженности в бюджет, легализация налоговой базы, включая легализацию «теневой» заработной платы</a:t>
          </a:r>
          <a:endParaRPr kumimoji="0" lang="ru-RU" sz="1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6382" y="3714779"/>
        <a:ext cx="2678924" cy="1607355"/>
      </dsp:txXfrm>
    </dsp:sp>
    <dsp:sp modelId="{92C8B751-87B9-4B3F-8F8C-032B33DB98C5}">
      <dsp:nvSpPr>
        <dsp:cNvPr id="0" name=""/>
        <dsp:cNvSpPr/>
      </dsp:nvSpPr>
      <dsp:spPr>
        <a:xfrm>
          <a:off x="5893635" y="1857384"/>
          <a:ext cx="2678924" cy="160735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повышения эффективности налоговых расходов бюджета города</a:t>
          </a:r>
        </a:p>
      </dsp:txBody>
      <dsp:txXfrm>
        <a:off x="5893635" y="1857384"/>
        <a:ext cx="2678924" cy="1607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988AC-BC43-4266-8E87-66DC9BD99FF1}">
      <dsp:nvSpPr>
        <dsp:cNvPr id="0" name=""/>
        <dsp:cNvSpPr/>
      </dsp:nvSpPr>
      <dsp:spPr>
        <a:xfrm>
          <a:off x="0" y="216546"/>
          <a:ext cx="2611951" cy="1567171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финансовой устойчивости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6546"/>
        <a:ext cx="2611951" cy="1567171"/>
      </dsp:txXfrm>
    </dsp:sp>
    <dsp:sp modelId="{202D81B7-CFC1-4DE4-A109-E31451C25B79}">
      <dsp:nvSpPr>
        <dsp:cNvPr id="0" name=""/>
        <dsp:cNvSpPr/>
      </dsp:nvSpPr>
      <dsp:spPr>
        <a:xfrm>
          <a:off x="2873147" y="216546"/>
          <a:ext cx="2611951" cy="1567171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сохранение сбалансированности бюджетной системы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3147" y="216546"/>
        <a:ext cx="2611951" cy="1567171"/>
      </dsp:txXfrm>
    </dsp:sp>
    <dsp:sp modelId="{1A12A33E-79D8-4548-849A-FBCF009F1E7D}">
      <dsp:nvSpPr>
        <dsp:cNvPr id="0" name=""/>
        <dsp:cNvSpPr/>
      </dsp:nvSpPr>
      <dsp:spPr>
        <a:xfrm>
          <a:off x="5746294" y="216546"/>
          <a:ext cx="2611951" cy="1567171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достижение национальных целей развития РФ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6294" y="216546"/>
        <a:ext cx="2611951" cy="1567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74CFE-CCF4-4962-9A5A-AEABF149A704}">
      <dsp:nvSpPr>
        <dsp:cNvPr id="0" name=""/>
        <dsp:cNvSpPr/>
      </dsp:nvSpPr>
      <dsp:spPr>
        <a:xfrm>
          <a:off x="2221521" y="0"/>
          <a:ext cx="1175387" cy="192882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74B78-0869-4D46-BA1A-E14AAB0CAC6B}">
      <dsp:nvSpPr>
        <dsp:cNvPr id="0" name=""/>
        <dsp:cNvSpPr/>
      </dsp:nvSpPr>
      <dsp:spPr>
        <a:xfrm>
          <a:off x="3006612" y="192884"/>
          <a:ext cx="3629718" cy="446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дошкольных образовательных учреждения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28432" y="214704"/>
        <a:ext cx="3586078" cy="403335"/>
      </dsp:txXfrm>
    </dsp:sp>
    <dsp:sp modelId="{39A92AD4-B3F2-48F9-B899-1147EEDD1CDA}">
      <dsp:nvSpPr>
        <dsp:cNvPr id="0" name=""/>
        <dsp:cNvSpPr/>
      </dsp:nvSpPr>
      <dsp:spPr>
        <a:xfrm>
          <a:off x="3006612" y="771539"/>
          <a:ext cx="3629718" cy="442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общеобразовательных учреждения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28199" y="793126"/>
        <a:ext cx="3586544" cy="399031"/>
      </dsp:txXfrm>
    </dsp:sp>
    <dsp:sp modelId="{CBF69DFE-2EB4-4699-B14C-35E50472BA71}">
      <dsp:nvSpPr>
        <dsp:cNvPr id="0" name=""/>
        <dsp:cNvSpPr/>
      </dsp:nvSpPr>
      <dsp:spPr>
        <a:xfrm>
          <a:off x="3054831" y="1350188"/>
          <a:ext cx="3629718" cy="464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учреждение дополнительного образования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77512" y="1372869"/>
        <a:ext cx="3584356" cy="4192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74CFE-CCF4-4962-9A5A-AEABF149A704}">
      <dsp:nvSpPr>
        <dsp:cNvPr id="0" name=""/>
        <dsp:cNvSpPr/>
      </dsp:nvSpPr>
      <dsp:spPr>
        <a:xfrm>
          <a:off x="2119298" y="0"/>
          <a:ext cx="1208023" cy="19489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74B78-0869-4D46-BA1A-E14AAB0CAC6B}">
      <dsp:nvSpPr>
        <dsp:cNvPr id="0" name=""/>
        <dsp:cNvSpPr/>
      </dsp:nvSpPr>
      <dsp:spPr>
        <a:xfrm>
          <a:off x="3083716" y="301276"/>
          <a:ext cx="3715192" cy="5065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спортивные школы</a:t>
          </a:r>
        </a:p>
      </dsp:txBody>
      <dsp:txXfrm>
        <a:off x="3108442" y="326002"/>
        <a:ext cx="3665740" cy="457054"/>
      </dsp:txXfrm>
    </dsp:sp>
    <dsp:sp modelId="{C4C58116-5B34-4E49-9862-EA486B3B9FFD}">
      <dsp:nvSpPr>
        <dsp:cNvPr id="0" name=""/>
        <dsp:cNvSpPr/>
      </dsp:nvSpPr>
      <dsp:spPr>
        <a:xfrm>
          <a:off x="3083716" y="1017992"/>
          <a:ext cx="3715192" cy="5159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МАУ Спортивный  клуб «Нейтрон»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8905" y="1043181"/>
        <a:ext cx="3664814" cy="4656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C455-1418-4D08-A442-F5D5C5CEC7BF}">
      <dsp:nvSpPr>
        <dsp:cNvPr id="0" name=""/>
        <dsp:cNvSpPr/>
      </dsp:nvSpPr>
      <dsp:spPr>
        <a:xfrm>
          <a:off x="0" y="571"/>
          <a:ext cx="8572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DDCF-4DC3-430A-A167-938621398CE4}">
      <dsp:nvSpPr>
        <dsp:cNvPr id="0" name=""/>
        <dsp:cNvSpPr/>
      </dsp:nvSpPr>
      <dsp:spPr>
        <a:xfrm>
          <a:off x="0" y="571"/>
          <a:ext cx="8572560" cy="116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  <a:endParaRPr lang="en-US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-Создание условий для развития на территории города физической культуры и массового спорта и приобщение различных слоев населения к регулярным занятиям физической культурой и спортом;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здоровья населения, увеличение продолжительности  жизни и ее качества, профилактика правонарушений.</a:t>
          </a: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71"/>
        <a:ext cx="8572560" cy="11689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74CFE-CCF4-4962-9A5A-AEABF149A704}">
      <dsp:nvSpPr>
        <dsp:cNvPr id="0" name=""/>
        <dsp:cNvSpPr/>
      </dsp:nvSpPr>
      <dsp:spPr>
        <a:xfrm>
          <a:off x="1808628" y="0"/>
          <a:ext cx="1588950" cy="25634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74B78-0869-4D46-BA1A-E14AAB0CAC6B}">
      <dsp:nvSpPr>
        <dsp:cNvPr id="0" name=""/>
        <dsp:cNvSpPr/>
      </dsp:nvSpPr>
      <dsp:spPr>
        <a:xfrm>
          <a:off x="2324784" y="136566"/>
          <a:ext cx="5387692" cy="3539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филиалов библиотек</a:t>
          </a:r>
        </a:p>
      </dsp:txBody>
      <dsp:txXfrm>
        <a:off x="2342060" y="153842"/>
        <a:ext cx="5353140" cy="319349"/>
      </dsp:txXfrm>
    </dsp:sp>
    <dsp:sp modelId="{39A92AD4-B3F2-48F9-B899-1147EEDD1CDA}">
      <dsp:nvSpPr>
        <dsp:cNvPr id="0" name=""/>
        <dsp:cNvSpPr/>
      </dsp:nvSpPr>
      <dsp:spPr>
        <a:xfrm>
          <a:off x="2324784" y="546305"/>
          <a:ext cx="5387692" cy="4950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Драматический театр и Краеведческий музей</a:t>
          </a:r>
        </a:p>
      </dsp:txBody>
      <dsp:txXfrm>
        <a:off x="2348948" y="570469"/>
        <a:ext cx="5339364" cy="446674"/>
      </dsp:txXfrm>
    </dsp:sp>
    <dsp:sp modelId="{CBF69DFE-2EB4-4699-B14C-35E50472BA71}">
      <dsp:nvSpPr>
        <dsp:cNvPr id="0" name=""/>
        <dsp:cNvSpPr/>
      </dsp:nvSpPr>
      <dsp:spPr>
        <a:xfrm>
          <a:off x="2324784" y="1099077"/>
          <a:ext cx="5387692" cy="3512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Художественная школа</a:t>
          </a:r>
        </a:p>
      </dsp:txBody>
      <dsp:txXfrm>
        <a:off x="2341933" y="1116226"/>
        <a:ext cx="5353394" cy="316997"/>
      </dsp:txXfrm>
    </dsp:sp>
    <dsp:sp modelId="{C4C58116-5B34-4E49-9862-EA486B3B9FFD}">
      <dsp:nvSpPr>
        <dsp:cNvPr id="0" name=""/>
        <dsp:cNvSpPr/>
      </dsp:nvSpPr>
      <dsp:spPr>
        <a:xfrm>
          <a:off x="2324784" y="1499056"/>
          <a:ext cx="5387692" cy="3824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культуры и досуга «Восход»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3455" y="1517727"/>
        <a:ext cx="5350350" cy="345131"/>
      </dsp:txXfrm>
    </dsp:sp>
    <dsp:sp modelId="{2E8FDAAE-BF4A-4D91-8714-82ED92B2DD2B}">
      <dsp:nvSpPr>
        <dsp:cNvPr id="0" name=""/>
        <dsp:cNvSpPr/>
      </dsp:nvSpPr>
      <dsp:spPr>
        <a:xfrm>
          <a:off x="2283142" y="1933402"/>
          <a:ext cx="5432132" cy="4559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школы искусств,  Детская хоровая школа и Центр современного искусства и дизайна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5402" y="1955662"/>
        <a:ext cx="5387612" cy="4114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C455-1418-4D08-A442-F5D5C5CEC7BF}">
      <dsp:nvSpPr>
        <dsp:cNvPr id="0" name=""/>
        <dsp:cNvSpPr/>
      </dsp:nvSpPr>
      <dsp:spPr>
        <a:xfrm>
          <a:off x="0" y="685"/>
          <a:ext cx="84489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DDCF-4DC3-430A-A167-938621398CE4}">
      <dsp:nvSpPr>
        <dsp:cNvPr id="0" name=""/>
        <dsp:cNvSpPr/>
      </dsp:nvSpPr>
      <dsp:spPr>
        <a:xfrm>
          <a:off x="0" y="685"/>
          <a:ext cx="8448939" cy="140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стратегической роли культуры как духовно – нравственного основания развития личности, фактора обеспечения социальной стабильности и консолидации общества, а также развитие туризма для приобщения граждан к культурному и природному наследию.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85"/>
        <a:ext cx="8448939" cy="14027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E6956-E578-4388-89B0-D580755F2536}">
      <dsp:nvSpPr>
        <dsp:cNvPr id="0" name=""/>
        <dsp:cNvSpPr/>
      </dsp:nvSpPr>
      <dsp:spPr>
        <a:xfrm>
          <a:off x="0" y="458"/>
          <a:ext cx="8572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37107-CA2C-44F1-963C-A50BA67E8003}">
      <dsp:nvSpPr>
        <dsp:cNvPr id="0" name=""/>
        <dsp:cNvSpPr/>
      </dsp:nvSpPr>
      <dsp:spPr>
        <a:xfrm>
          <a:off x="0" y="458"/>
          <a:ext cx="8572560" cy="24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8"/>
        <a:ext cx="8572560" cy="246189"/>
      </dsp:txXfrm>
    </dsp:sp>
    <dsp:sp modelId="{4B7EA185-6C7C-4BE4-BB19-95AF5FBC981F}">
      <dsp:nvSpPr>
        <dsp:cNvPr id="0" name=""/>
        <dsp:cNvSpPr/>
      </dsp:nvSpPr>
      <dsp:spPr>
        <a:xfrm>
          <a:off x="0" y="246647"/>
          <a:ext cx="8572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17E79-D185-4704-A6D1-D32202C8A7EE}">
      <dsp:nvSpPr>
        <dsp:cNvPr id="0" name=""/>
        <dsp:cNvSpPr/>
      </dsp:nvSpPr>
      <dsp:spPr>
        <a:xfrm>
          <a:off x="0" y="246647"/>
          <a:ext cx="8572560" cy="200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эффективного и устойчивого функционирования жилищно-коммунального комплекса города и повышение качества предоставления жилищно-коммунальных услуг в городе;</a:t>
          </a:r>
          <a:b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инфраструктурное развитие;</a:t>
          </a:r>
          <a:b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комфортной среды для проживания граждан;</a:t>
          </a:r>
          <a:b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формирование эффективного собственника жилищного фонда города;</a:t>
          </a:r>
          <a:b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эффективной системы управления в жилищно-коммунальном комплексе, основанной на конкурентоспособности лиц, осуществляющих управление многоквартирными домами и инженерной инфраструктурой города;</a:t>
          </a:r>
          <a:b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совершенствование организации дорожной деятельности в отношении автомобильных дорог местного значения в границах города;</a:t>
          </a:r>
          <a:b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в соответствие состояния дорог и фактического уровня транспортного спроса и развитие дорожной сети;</a:t>
          </a:r>
          <a:b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совершенствование качества благоустройства территории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6647"/>
        <a:ext cx="8572560" cy="2003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#4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#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#3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#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#5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#2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#3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</cdr:x>
      <cdr:y>0.79578</cdr:y>
    </cdr:from>
    <cdr:to>
      <cdr:x>0.2411</cdr:x>
      <cdr:y>0.91608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648072" y="6048672"/>
          <a:ext cx="914400" cy="91440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ru-RU" sz="1100" dirty="0"/>
        </a:p>
      </cdr:txBody>
    </cdr:sp>
  </cdr:relSizeAnchor>
  <cdr:relSizeAnchor xmlns:cdr="http://schemas.openxmlformats.org/drawingml/2006/chartDrawing">
    <cdr:from>
      <cdr:x>0.112</cdr:x>
      <cdr:y>0.15</cdr:y>
    </cdr:from>
    <cdr:to>
      <cdr:x>0.18836</cdr:x>
      <cdr:y>0.19808</cdr:y>
    </cdr:to>
    <cdr:sp>
      <cdr:nvSpPr>
        <cdr:cNvPr id="3" name="Прямоугольник 2"/>
        <cdr:cNvSpPr/>
      </cdr:nvSpPr>
      <cdr:spPr xmlns:a="http://schemas.openxmlformats.org/drawingml/2006/main">
        <a:xfrm xmlns:a="http://schemas.openxmlformats.org/drawingml/2006/main">
          <a:off x="1000132" y="857256"/>
          <a:ext cx="681873" cy="274779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/>
        <a:p>
          <a:r>
            <a: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+16,5%</a:t>
          </a:r>
          <a:endParaRPr lang="ru-RU" sz="16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0.296</cdr:x>
      <cdr:y>0.0625</cdr:y>
    </cdr:from>
    <cdr:to>
      <cdr:x>0.37236</cdr:x>
      <cdr:y>0.11057</cdr:y>
    </cdr:to>
    <cdr:sp>
      <cdr:nvSpPr>
        <cdr:cNvPr id="4" name="Прямоугольник 3"/>
        <cdr:cNvSpPr/>
      </cdr:nvSpPr>
      <cdr:spPr xmlns:a="http://schemas.openxmlformats.org/drawingml/2006/main">
        <a:xfrm xmlns:a="http://schemas.openxmlformats.org/drawingml/2006/main">
          <a:off x="2643206" y="357190"/>
          <a:ext cx="681874" cy="274722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>
          <a:pPr marL="0" indent="0"/>
          <a:r>
            <a:rPr lang="ru-RU" sz="16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+</a:t>
          </a:r>
          <a:r>
            <a:rPr lang="en-US" sz="16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</a:t>
          </a:r>
          <a:r>
            <a:rPr lang="ru-RU" sz="16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  <a:r>
            <a:rPr lang="en-US" sz="16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r>
            <a:rPr lang="ru-RU" sz="16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</a:t>
          </a:r>
          <a:endParaRPr lang="ru-RU" sz="1600" b="1" kern="1200" dirty="0">
            <a:solidFill>
              <a:srgbClr val="00B05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0.776</cdr:x>
      <cdr:y>0</cdr:y>
    </cdr:from>
    <cdr:to>
      <cdr:x>0.85236</cdr:x>
      <cdr:y>0.04808</cdr:y>
    </cdr:to>
    <cdr:sp>
      <cdr:nvSpPr>
        <cdr:cNvPr id="5" name="Прямоугольник 4"/>
        <cdr:cNvSpPr/>
      </cdr:nvSpPr>
      <cdr:spPr xmlns:a="http://schemas.openxmlformats.org/drawingml/2006/main">
        <a:xfrm xmlns:a="http://schemas.openxmlformats.org/drawingml/2006/main">
          <a:off x="6929486" y="0"/>
          <a:ext cx="681874" cy="274779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>
          <a:r>
            <a:rPr lang="ru-RU" sz="16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+2,7</a:t>
          </a:r>
          <a:r>
            <a:rPr lang="ru-RU" sz="1600" b="1" dirty="0" smtClean="0">
              <a:solidFill>
                <a:srgbClr val="00B050"/>
              </a:solidFill>
            </a:rPr>
            <a:t>%</a:t>
          </a:r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0.616</cdr:x>
      <cdr:y>0.0375</cdr:y>
    </cdr:from>
    <cdr:to>
      <cdr:x>0.69236</cdr:x>
      <cdr:y>0.08558</cdr:y>
    </cdr:to>
    <cdr:sp>
      <cdr:nvSpPr>
        <cdr:cNvPr id="6" name="Прямоугольник 5"/>
        <cdr:cNvSpPr/>
      </cdr:nvSpPr>
      <cdr:spPr xmlns:a="http://schemas.openxmlformats.org/drawingml/2006/main">
        <a:xfrm xmlns:a="http://schemas.openxmlformats.org/drawingml/2006/main">
          <a:off x="5500726" y="214314"/>
          <a:ext cx="681873" cy="274779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>
          <a:r>
            <a:rPr lang="ru-RU" sz="16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+3,1</a:t>
          </a:r>
          <a:r>
            <a:rPr lang="ru-RU" sz="1600" b="1" dirty="0" smtClean="0">
              <a:solidFill>
                <a:srgbClr val="00B050"/>
              </a:solidFill>
            </a:rPr>
            <a:t>%</a:t>
          </a:r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0.456</cdr:x>
      <cdr:y>0.05</cdr:y>
    </cdr:from>
    <cdr:to>
      <cdr:x>0.53236</cdr:x>
      <cdr:y>0.09808</cdr:y>
    </cdr:to>
    <cdr:sp>
      <cdr:nvSpPr>
        <cdr:cNvPr id="7" name="Прямоугольник 6"/>
        <cdr:cNvSpPr/>
      </cdr:nvSpPr>
      <cdr:spPr xmlns:a="http://schemas.openxmlformats.org/drawingml/2006/main">
        <a:xfrm xmlns:a="http://schemas.openxmlformats.org/drawingml/2006/main">
          <a:off x="4071966" y="285752"/>
          <a:ext cx="681874" cy="274779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>
          <a:r>
            <a:rPr lang="en-US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-1.2</a:t>
          </a:r>
          <a:r>
            <a:rPr lang="ru-RU" sz="1600" b="1" dirty="0" smtClean="0">
              <a:solidFill>
                <a:srgbClr val="FF0000"/>
              </a:solidFill>
            </a:rPr>
            <a:t>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0.18447</cdr:x>
      <cdr:y>0.0101</cdr:y>
    </cdr:from>
    <cdr:to>
      <cdr:x>0.85032</cdr:x>
      <cdr:y>0.11779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1809795" y="35719"/>
          <a:ext cx="6532533" cy="380808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суммы доходов 2023г.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0A791-5BE2-441B-9718-8514D3204C8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889938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1044"/>
            <a:ext cx="2889938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7E27C-A0CE-4BF7-81E0-5F41350B753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34176-8FAC-46A6-85CD-814F760D2BF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FC87-F15A-40EA-AC13-169F970E692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7762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464F-7DA9-419C-861B-F0ABCF344A8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BFC87-F15A-40EA-AC13-169F970E69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BFC87-F15A-40EA-AC13-169F970E69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 panose="05040102010807070707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 panose="05040102010807070707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 panose="05040102010807070707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 panose="05000000000000000000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 panose="05000000000000000000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 panose="05040102010807070707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 panose="05040102010807070707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 panose="05040102010807070707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 panose="05040102010807070707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5.jpeg"/><Relationship Id="rId2" Type="http://schemas.openxmlformats.org/officeDocument/2006/relationships/chart" Target="../charts/chart12.xml"/><Relationship Id="rId1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5.jpeg"/><Relationship Id="rId2" Type="http://schemas.openxmlformats.org/officeDocument/2006/relationships/chart" Target="../charts/chart17.xml"/><Relationship Id="rId1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5.jpeg"/><Relationship Id="rId2" Type="http://schemas.openxmlformats.org/officeDocument/2006/relationships/chart" Target="../charts/chart19.xml"/><Relationship Id="rId1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5.jpeg"/><Relationship Id="rId2" Type="http://schemas.openxmlformats.org/officeDocument/2006/relationships/chart" Target="../charts/chart21.xml"/><Relationship Id="rId1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6.xml"/><Relationship Id="rId8" Type="http://schemas.openxmlformats.org/officeDocument/2006/relationships/diagramData" Target="../diagrams/data6.xml"/><Relationship Id="rId7" Type="http://schemas.openxmlformats.org/officeDocument/2006/relationships/image" Target="../media/image4.png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6.xml"/><Relationship Id="rId11" Type="http://schemas.openxmlformats.org/officeDocument/2006/relationships/diagramColors" Target="../diagrams/colors6.xml"/><Relationship Id="rId10" Type="http://schemas.openxmlformats.org/officeDocument/2006/relationships/diagramQuickStyle" Target="../diagrams/quickStyle6.xml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8.xml"/><Relationship Id="rId8" Type="http://schemas.openxmlformats.org/officeDocument/2006/relationships/diagramLayout" Target="../diagrams/layout8.xml"/><Relationship Id="rId7" Type="http://schemas.openxmlformats.org/officeDocument/2006/relationships/diagramData" Target="../diagrams/data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11" Type="http://schemas.microsoft.com/office/2007/relationships/diagramDrawing" Target="../diagrams/drawing8.xml"/><Relationship Id="rId10" Type="http://schemas.openxmlformats.org/officeDocument/2006/relationships/diagramColors" Target="../diagrams/colors8.xml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3" Type="http://schemas.openxmlformats.org/officeDocument/2006/relationships/diagramData" Target="../diagrams/data9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7" Type="http://schemas.openxmlformats.org/officeDocument/2006/relationships/image" Target="../media/image5.jpeg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0" Type="http://schemas.openxmlformats.org/officeDocument/2006/relationships/notesSlide" Target="../notesSlides/notesSlide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4"/>
          <p:cNvSpPr txBox="1"/>
          <p:nvPr/>
        </p:nvSpPr>
        <p:spPr>
          <a:xfrm>
            <a:off x="214282" y="1214422"/>
            <a:ext cx="8667779" cy="1085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25400" dist="38100" dir="2700000" algn="tl" rotWithShape="0">
              <a:prstClr val="black">
                <a:alpha val="25000"/>
              </a:prstClr>
            </a:outerShdw>
            <a:softEdge rad="127000"/>
          </a:effectLst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 ДЛЯ ГРАЖДАН</a:t>
            </a:r>
            <a:endParaRPr kumimoji="0" lang="ru-RU" sz="36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головок 3"/>
          <p:cNvSpPr txBox="1"/>
          <p:nvPr/>
        </p:nvSpPr>
        <p:spPr>
          <a:xfrm>
            <a:off x="4190997" y="160711"/>
            <a:ext cx="4953003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0"/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 финансов и муниципальных закупок </a:t>
            </a:r>
            <a:endParaRPr kumimoji="0" lang="ru-RU" sz="1600" b="1" i="0" u="none" strike="noStrike" kern="1200" cap="all" spc="0" normalizeH="0" baseline="0" noProof="0" dirty="0" smtClean="0">
              <a:ln w="0"/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0"/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города Димитровграда </a:t>
            </a:r>
            <a:br>
              <a:rPr kumimoji="0" lang="ru-RU" sz="1600" b="1" i="0" u="none" strike="noStrike" kern="1200" cap="all" spc="0" normalizeH="0" baseline="0" noProof="0" dirty="0" smtClean="0">
                <a:ln w="0"/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all" spc="0" normalizeH="0" baseline="0" noProof="0" dirty="0" smtClean="0">
                <a:ln w="0"/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Ульяновской области</a:t>
            </a:r>
            <a:endParaRPr kumimoji="0" lang="ru-RU" sz="1600" b="1" i="0" u="none" strike="noStrike" kern="1200" cap="all" spc="0" normalizeH="0" baseline="0" noProof="0" dirty="0">
              <a:ln w="0"/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3116"/>
            <a:ext cx="835292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проекту решения Городской Думы города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Димитровграда Ульяновской области 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бюджета города 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Димитровграда Ульяновской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годов»</a:t>
            </a:r>
            <a:endParaRPr lang="ru-RU" sz="1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857488" y="6482975"/>
            <a:ext cx="349433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ДИМИТРОВГРАД - 2022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864686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95747" y="-107181"/>
            <a:ext cx="5048253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9705" algn="ctr">
              <a:tabLst>
                <a:tab pos="6100445" algn="l"/>
              </a:tabLst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города, млн.руб.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3429000"/>
          <a:ext cx="8477309" cy="300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6222" y="803653"/>
          <a:ext cx="8286809" cy="2485563"/>
        </p:xfrm>
        <a:graphic>
          <a:graphicData uri="http://schemas.openxmlformats.org/drawingml/2006/table">
            <a:tbl>
              <a:tblPr/>
              <a:tblGrid>
                <a:gridCol w="2000264"/>
                <a:gridCol w="1238259"/>
                <a:gridCol w="1371099"/>
                <a:gridCol w="1225729"/>
                <a:gridCol w="1225729"/>
                <a:gridCol w="1225729"/>
              </a:tblGrid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Показатель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408" marR="9408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2021 факт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2022 оценка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2023 прогноз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2024 прогноз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2025 прогноз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Доходы всего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408" marR="9408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3090,2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3140,9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3036,8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2832,5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2757,0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из них: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408" marR="9408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 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Налоговые и 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408" marR="9408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987,0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1066,6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1053,6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1086,4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1115,4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Безвозмездные поступления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408" marR="9408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2103,2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2074,3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1983,2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1746,1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1641,6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Расходы, всего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408" marR="9408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3090,5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3140,9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2934,6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2730,3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2654,8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Дефицит (-),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профицит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(+)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408" marR="9408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,0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102,2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00496" y="107133"/>
            <a:ext cx="5143504" cy="96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9705" algn="ctr">
              <a:tabLst>
                <a:tab pos="6100445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 из областного бюджета на 2023 год и плановый период 2024  и 2025 годов,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algn="ctr">
              <a:tabLst>
                <a:tab pos="6100445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715436" cy="552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95747" y="0"/>
            <a:ext cx="5048253" cy="96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9705" algn="ctr">
              <a:tabLst>
                <a:tab pos="6100445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algn="ctr">
              <a:tabLst>
                <a:tab pos="6100445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Димитровграда на 2019-2024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руб.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929718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357686" y="0"/>
            <a:ext cx="5048253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Димитровграда</a:t>
            </a:r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г., млн.руб.</a:t>
            </a:r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2844" y="3321843"/>
          <a:ext cx="8786874" cy="3536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85720" y="857232"/>
          <a:ext cx="8667811" cy="267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95747" y="160711"/>
            <a:ext cx="5048253" cy="96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Бюджетообразующие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бюджета г.Димитровграда,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доля в % (в собственных доходах) на 2023 - 2025гг, млн.руб.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178703"/>
          <a:ext cx="8858280" cy="133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2786058"/>
          <a:ext cx="9144000" cy="157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0" y="4607727"/>
          <a:ext cx="9429784" cy="198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95747" y="0"/>
            <a:ext cx="5048253" cy="96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9705" lvl="0" indent="1905" algn="ctr">
              <a:tabLst>
                <a:tab pos="6100445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города Димитровграда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1905" algn="ctr">
              <a:tabLst>
                <a:tab pos="6100445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2023 - 2025гг, млн.руб.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928670"/>
          <a:ext cx="8715432" cy="5647885"/>
        </p:xfrm>
        <a:graphic>
          <a:graphicData uri="http://schemas.openxmlformats.org/drawingml/2006/table">
            <a:tbl>
              <a:tblPr/>
              <a:tblGrid>
                <a:gridCol w="3071832"/>
                <a:gridCol w="1143008"/>
                <a:gridCol w="1143008"/>
                <a:gridCol w="1143008"/>
                <a:gridCol w="1071570"/>
                <a:gridCol w="1143006"/>
              </a:tblGrid>
              <a:tr h="18809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Наименование показателя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2021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2022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2023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2024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2025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3D9"/>
                    </a:solidFill>
                  </a:tcPr>
                </a:tc>
              </a:tr>
              <a:tr h="197051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факт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оценка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</a:tr>
              <a:tr h="347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Налоговые доходы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874,1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931,3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956,9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991,6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1031,2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851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Налог на доходы физических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674,6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725,3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739,8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769,4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800,2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851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Акцизы на нефтепродукты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11,3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6657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Налог, взимаемый с применением упрощенной системы налогообложения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45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45,6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47,4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49,8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6187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Единый налог  на вмененный доход  для отдельных  видов деятельности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0,2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74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Единый сельскохозяйственный налог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0,4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659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20,0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851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Налог на имущество физических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36,8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40,9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970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Земельный налог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72,9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78,0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83,5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5911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Налог на добычу общераспространенных полезных ископаемых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 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851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Государственная пошлина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19,4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23,5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23,6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95747" y="0"/>
            <a:ext cx="5048253" cy="96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9705" lvl="0" indent="1905" algn="ctr">
              <a:tabLst>
                <a:tab pos="6100445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города Димитровграда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1905" algn="ctr">
              <a:tabLst>
                <a:tab pos="6100445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2023 - 2025гг, млн.руб.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0470" y="964390"/>
          <a:ext cx="8667811" cy="5244359"/>
        </p:xfrm>
        <a:graphic>
          <a:graphicData uri="http://schemas.openxmlformats.org/drawingml/2006/table">
            <a:tbl>
              <a:tblPr/>
              <a:tblGrid>
                <a:gridCol w="3048021"/>
                <a:gridCol w="1047757"/>
                <a:gridCol w="1118061"/>
                <a:gridCol w="1151324"/>
                <a:gridCol w="1151324"/>
                <a:gridCol w="1151324"/>
              </a:tblGrid>
              <a:tr h="26598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Наименование показателя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4432" marR="4432" marT="2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2021 год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2022 год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2023 год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2024 год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2025 год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3D9"/>
                    </a:solidFill>
                  </a:tcPr>
                </a:tc>
              </a:tr>
              <a:tr h="18537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факт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оценка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D9"/>
                    </a:solidFill>
                  </a:tcPr>
                </a:tc>
              </a:tr>
              <a:tr h="368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Неналоговые доходы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4432" marR="4432" marT="2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112,9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135,3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96,7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076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4432" marR="4432" marT="2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73,9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72,0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68,1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Платежи при пользовании природными ресурсами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4432" marR="4432" marT="2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4,4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Доходы от оказания платных услуг и компенсации  затрат государства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4432" marR="4432" marT="2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2,2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Доходы от продажи материальных  и нематериальных  активов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4432" marR="4432" marT="2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43,9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Штрафы, санкции, возмещение ущерба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4432" marR="4432" marT="2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10,9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4937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Прочие неналоговые доходы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4432" marR="4432" marT="2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95747" y="160711"/>
            <a:ext cx="5048253" cy="96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расходной части бюджета г.Димитровграда по разделам бюджетной классификации  на 2021 -2025г.г, млн. руб.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142986"/>
          <a:ext cx="8715434" cy="5475322"/>
        </p:xfrm>
        <a:graphic>
          <a:graphicData uri="http://schemas.openxmlformats.org/drawingml/2006/table">
            <a:tbl>
              <a:tblPr/>
              <a:tblGrid>
                <a:gridCol w="3207290"/>
                <a:gridCol w="1150427"/>
                <a:gridCol w="1150458"/>
                <a:gridCol w="1185304"/>
                <a:gridCol w="1115580"/>
                <a:gridCol w="906375"/>
              </a:tblGrid>
              <a:tr h="2249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2021 год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2022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2023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2024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2025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4916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факт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первонач.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49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3090,5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2793,1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2934,6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2730,3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2654,8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467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Условно утвержденные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101,1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 (без учета утвержденных)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3090,5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2793,1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2934,6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2629,2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2563,6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24916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 том числе: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6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общегосударственные вопросы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222,6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228,9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199,5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199,6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5652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15,2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361,6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170,0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145,3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жилищно-коммунальное хозяйство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405,7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372,7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281,7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235,3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229,7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охрана окружающей среды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2,0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249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1657,6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1617,5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1777,9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1622,3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1634,1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культура, кинематография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126,7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143,8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115,2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108,7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249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социальная политика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132,4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174,8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142,8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148,2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физическая культура и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96,7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97,7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593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37,3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95747" y="1"/>
            <a:ext cx="5048253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Структура расходов бюджета города         Димитровграда на 2023г.,  млн. руб.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858694"/>
          <a:ext cx="8786874" cy="585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95747" y="1"/>
            <a:ext cx="5048253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Доля расходов бюджета города         Димитровграда на социально-значимые направления,  млн. руб.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714356"/>
          <a:ext cx="8786874" cy="585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283" y="696497"/>
            <a:ext cx="8643998" cy="525779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средства, поступающие в бюджет, за исключением средств, являющихся в соответствии с Бюджетным кодексом РФ источниками финансирования дефицита бюджета.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другие), за исключением средств, являющихся в соответствии с Бюджетным кодексом РФ источниками финансирования дефицита бюджета.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Государственный или муниципальный долг - обязательства, возникающие из государственных или муниципальных заимствований, гарантий по обязательствам третьих лиц.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одного бюджета бюджетной системы РФ, перечисляемые другому бюджету бюджетной системы РФ.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обязательный, индивидуально безвозмездный платеж, взимаемый с физических и юридических лиц для финансового обеспечения деятельности государства и (или) муниципальных образований.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превышение расходов бюджета над его доходами.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превышение доходов над расходами бюджета.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3905245" y="0"/>
            <a:ext cx="52387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Глоссарий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95747" y="1"/>
            <a:ext cx="5048253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Реализация национальных проектов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г. Димитровграда в 2023 г.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785794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68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2023 году на территории муниципального образования будет реализован национальный проект «Жилье и городская среда»: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6068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«Формирование комфортной городской среды» на сумму 75,9  млн.рублей </a:t>
            </a:r>
            <a:endParaRPr lang="ru-RU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36068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«Обеспечение устойчивого сокращения непригодного для проживания жилищного фонда» на сумму – 42,9 млн.рублей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14282" y="2285992"/>
          <a:ext cx="850112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85720" y="4857760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6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 реализации национального проекта планируется осуществление следующих мероприятий: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6068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благоустройство двух муниципальных территорий общего пользования</a:t>
            </a:r>
            <a:endParaRPr lang="ru-RU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36068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30-ти дворовых территорий многоквартирных домов</a:t>
            </a:r>
            <a:endParaRPr lang="ru-RU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36068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переселение 10-ти аварийных домов, подлежащих сносу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4572000" y="107133"/>
            <a:ext cx="4286248" cy="696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07950" algn="ctr">
              <a:tabLst>
                <a:tab pos="6100445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2023,  млн.руб.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951060"/>
          <a:ext cx="8643999" cy="5806782"/>
        </p:xfrm>
        <a:graphic>
          <a:graphicData uri="http://schemas.openxmlformats.org/drawingml/2006/table">
            <a:tbl>
              <a:tblPr/>
              <a:tblGrid>
                <a:gridCol w="3214710"/>
                <a:gridCol w="1285884"/>
                <a:gridCol w="1071570"/>
                <a:gridCol w="1071570"/>
                <a:gridCol w="939934"/>
                <a:gridCol w="1060331"/>
              </a:tblGrid>
              <a:tr h="1832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/>
                        </a:rPr>
                        <a:t>Направление расходования</a:t>
                      </a:r>
                      <a:endParaRPr lang="ru-RU" sz="1200" b="1" i="0" u="none" strike="noStrike" dirty="0">
                        <a:latin typeface="Times New Roman" panose="02020603050405020304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/>
                        </a:rPr>
                        <a:t>Всего 2023 год, в том числе</a:t>
                      </a:r>
                      <a:endParaRPr lang="ru-RU" sz="1200" b="1" i="0" u="none" strike="noStrike" dirty="0">
                        <a:latin typeface="Times New Roman" panose="02020603050405020304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/>
                        </a:rPr>
                        <a:t>за счет средств</a:t>
                      </a:r>
                      <a:endParaRPr lang="ru-RU" sz="1200" b="1" i="0" u="none" strike="noStrike" dirty="0">
                        <a:latin typeface="Times New Roman" panose="02020603050405020304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2724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anose="02020603050405020304"/>
                        </a:rPr>
                        <a:t>федерального бюджета</a:t>
                      </a:r>
                      <a:endParaRPr lang="ru-RU" sz="1200" b="1" i="0" u="none" strike="noStrike">
                        <a:latin typeface="Times New Roman" panose="02020603050405020304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/>
                        </a:rPr>
                        <a:t>бюджета Ульяновской области</a:t>
                      </a:r>
                      <a:endParaRPr lang="ru-RU" sz="1200" b="1" i="0" u="none" strike="noStrike" dirty="0">
                        <a:latin typeface="Times New Roman" panose="02020603050405020304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/>
                        </a:rPr>
                        <a:t>местного бюджета</a:t>
                      </a:r>
                      <a:endParaRPr lang="ru-RU" sz="1200" b="1" i="0" u="none" strike="noStrike" dirty="0">
                        <a:latin typeface="Times New Roman" panose="02020603050405020304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anose="02020603050405020304"/>
                        </a:rPr>
                        <a:t>безвозмездные перечисления заинтересованных лиц</a:t>
                      </a:r>
                      <a:endParaRPr lang="ru-RU" sz="1200" b="1" i="0" u="none" strike="noStrike">
                        <a:latin typeface="Times New Roman" panose="02020603050405020304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900">
                <a:tc gridSpan="6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latin typeface="Times New Roman" panose="02020603050405020304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anose="02020603050405020304"/>
                        </a:rPr>
                        <a:t>Реализация </a:t>
                      </a:r>
                      <a:r>
                        <a:rPr lang="ru-RU" sz="1400" b="1" i="0" u="none" strike="noStrike" dirty="0">
                          <a:latin typeface="Times New Roman" panose="02020603050405020304"/>
                        </a:rPr>
                        <a:t>регионального проекта </a:t>
                      </a:r>
                      <a:r>
                        <a:rPr lang="ru-RU" sz="1400" b="1" i="0" u="none" strike="noStrike" dirty="0" smtClean="0">
                          <a:latin typeface="Times New Roman" panose="02020603050405020304"/>
                        </a:rPr>
                        <a:t>«Формирование </a:t>
                      </a:r>
                      <a:r>
                        <a:rPr lang="ru-RU" sz="1400" b="1" i="0" u="none" strike="noStrike" dirty="0">
                          <a:latin typeface="Times New Roman" panose="02020603050405020304"/>
                        </a:rPr>
                        <a:t>комфортной городской </a:t>
                      </a:r>
                      <a:r>
                        <a:rPr lang="ru-RU" sz="1400" b="1" i="0" u="none" strike="noStrike" dirty="0" smtClean="0">
                          <a:latin typeface="Times New Roman" panose="02020603050405020304"/>
                        </a:rPr>
                        <a:t>среды», </a:t>
                      </a:r>
                      <a:r>
                        <a:rPr lang="ru-RU" sz="1400" b="1" i="0" u="none" strike="noStrike" dirty="0">
                          <a:latin typeface="Times New Roman" panose="02020603050405020304"/>
                        </a:rPr>
                        <a:t>направленного на достижение соответствующих результатов реализации федерального проекта </a:t>
                      </a:r>
                      <a:r>
                        <a:rPr lang="ru-RU" sz="1400" b="1" i="0" u="none" strike="noStrike" dirty="0" smtClean="0">
                          <a:latin typeface="Times New Roman" panose="02020603050405020304"/>
                        </a:rPr>
                        <a:t>«Формирование комфортной </a:t>
                      </a:r>
                      <a:r>
                        <a:rPr lang="ru-RU" sz="1400" b="1" i="0" u="none" strike="noStrike" dirty="0">
                          <a:latin typeface="Times New Roman" panose="02020603050405020304"/>
                        </a:rPr>
                        <a:t>городской </a:t>
                      </a:r>
                      <a:r>
                        <a:rPr lang="ru-RU" sz="1400" b="1" i="0" u="none" strike="noStrike" dirty="0" smtClean="0">
                          <a:latin typeface="Times New Roman" panose="02020603050405020304"/>
                        </a:rPr>
                        <a:t>среды»</a:t>
                      </a:r>
                      <a:endParaRPr lang="ru-RU" sz="1400" b="1" i="0" u="none" strike="noStrike" dirty="0"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27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Организация благоустройства дворовых территорий многоквартирных домов, территорий общего пользования (площадей, бульваров, улиц, набережных и парков)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77,40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69,41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2,15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4,37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815">
                <a:tc gridSpan="6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latin typeface="Times New Roman" panose="02020603050405020304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anose="02020603050405020304"/>
                        </a:rPr>
                        <a:t>Реализация </a:t>
                      </a:r>
                      <a:r>
                        <a:rPr lang="ru-RU" sz="1400" b="1" i="0" u="none" strike="noStrike" dirty="0">
                          <a:latin typeface="Times New Roman" panose="02020603050405020304"/>
                        </a:rPr>
                        <a:t>регионального проекта Ульяновской области </a:t>
                      </a:r>
                      <a:r>
                        <a:rPr lang="ru-RU" sz="1400" b="1" i="0" u="none" strike="noStrike" dirty="0" smtClean="0">
                          <a:latin typeface="Times New Roman" panose="02020603050405020304"/>
                        </a:rPr>
                        <a:t>«Обеспечение </a:t>
                      </a:r>
                      <a:r>
                        <a:rPr lang="ru-RU" sz="1400" b="1" i="0" u="none" strike="noStrike" dirty="0">
                          <a:latin typeface="Times New Roman" panose="02020603050405020304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400" b="1" i="0" u="none" strike="noStrike" dirty="0" smtClean="0">
                          <a:latin typeface="Times New Roman" panose="02020603050405020304"/>
                        </a:rPr>
                        <a:t>фонда», </a:t>
                      </a:r>
                      <a:r>
                        <a:rPr lang="ru-RU" sz="1400" b="1" i="0" u="none" strike="noStrike" dirty="0">
                          <a:latin typeface="Times New Roman" panose="02020603050405020304"/>
                        </a:rPr>
                        <a:t>направленного на достижение соответствующих результатов реализации федерального проекта </a:t>
                      </a:r>
                      <a:r>
                        <a:rPr lang="ru-RU" sz="1400" b="1" i="0" u="none" strike="noStrike" dirty="0" smtClean="0">
                          <a:latin typeface="Times New Roman" panose="02020603050405020304"/>
                        </a:rPr>
                        <a:t>«Обеспечение </a:t>
                      </a:r>
                      <a:r>
                        <a:rPr lang="ru-RU" sz="1400" b="1" i="0" u="none" strike="noStrike" dirty="0">
                          <a:latin typeface="Times New Roman" panose="02020603050405020304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400" b="1" i="0" u="none" strike="noStrike" dirty="0" smtClean="0">
                          <a:latin typeface="Times New Roman" panose="02020603050405020304"/>
                        </a:rPr>
                        <a:t>фонда»</a:t>
                      </a:r>
                      <a:endParaRPr lang="ru-RU" sz="1400" b="1" i="0" u="none" strike="noStrike" dirty="0"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90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anose="02020603050405020304"/>
                        </a:rPr>
                        <a:t>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жилищного строительства</a:t>
                      </a:r>
                      <a:endParaRPr lang="ru-RU" sz="1200" b="0" i="0" u="none" strike="noStrike" dirty="0"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42,90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0,00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39,21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3,69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0,00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9">
                <a:tc gridSpan="6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24112">
                <a:tc gridSpan="2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4095747" y="0"/>
            <a:ext cx="5048253" cy="80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бюджета города Димитровграда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год, млн.руб.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3" y="857234"/>
          <a:ext cx="8786872" cy="5791021"/>
        </p:xfrm>
        <a:graphic>
          <a:graphicData uri="http://schemas.openxmlformats.org/drawingml/2006/table">
            <a:tbl>
              <a:tblPr/>
              <a:tblGrid>
                <a:gridCol w="6786609"/>
                <a:gridCol w="714380"/>
                <a:gridCol w="714380"/>
                <a:gridCol w="571503"/>
              </a:tblGrid>
              <a:tr h="13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2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2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" marR="3323" marT="3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Реализация мероприятий по переселению граждан из аварийного жилищного фонда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42,9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39,2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Реализация мероприятий подпрограммы "Обеспечения жильем молодых семей"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Осуществление работникам муниципальных учреждений муниципальных образований Ульяновской области единовременных социальных выплат на приобретение жилых помещений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Субсидии на подготовку проектной документации, строительство, реконструкцию, капитальный ремонт, ремонт и содержание (установку дорожных знаков и нанесение горизонтальной разметки) автомобильных дорог общего пользования местного значения, мостов и иных искусственных дорожных сооружений на них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119,4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107,5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11,9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Субсидии на софинансирование проектирования и строительства (реконструкции), капитального ремонта, ремонта и содержания велосипедных дорожек и велосипедных парковок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Поддержка государственных программ субъектов РФ и муниципальных программ формирования современной городской среды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75,9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71,5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Организация регулярных перевозок пассажиров и багажа автомобильным транспортом по регулируемым тарифам по муниципальным маршрутам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Поддержка творческой деятельности муниципальных театров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Развитие территориальных общественных самоуправлений (ТОС)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Техническое оснащение муниципальных музеев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Модернизация библиотек в части комплектования книжных фондов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Предоставление бесплатного горячего питания обучающихся 1-4 классов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75,7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59,0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4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ИТОГО: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341,5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303,5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38,0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95747" y="1"/>
            <a:ext cx="5048253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07950" algn="ctr">
              <a:tabLst>
                <a:tab pos="6100445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города   Димитровграда на 2023 г, млн. руб.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571482"/>
          <a:ext cx="8715438" cy="6286769"/>
        </p:xfrm>
        <a:graphic>
          <a:graphicData uri="http://schemas.openxmlformats.org/drawingml/2006/table">
            <a:tbl>
              <a:tblPr/>
              <a:tblGrid>
                <a:gridCol w="335749"/>
                <a:gridCol w="7522431"/>
                <a:gridCol w="857258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/>
                        </a:rPr>
                        <a:t>№ </a:t>
                      </a:r>
                      <a:endParaRPr lang="ru-RU" sz="1200" b="1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Наименование муниципальной программы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anose="02020603050405020304"/>
                        </a:rPr>
                        <a:t>Сумма</a:t>
                      </a:r>
                      <a:endParaRPr lang="ru-RU" sz="1600" b="1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1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"Управление муниципальным имуществом города Димитровграда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15,6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2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"Развитие жилищно-коммунального комплекса, </a:t>
                      </a:r>
                      <a:r>
                        <a:rPr lang="ru-RU" sz="1300" b="0" i="0" u="none" strike="noStrike" dirty="0" smtClean="0">
                          <a:latin typeface="Times New Roman" panose="02020603050405020304"/>
                        </a:rPr>
                        <a:t>дорожно-уличной </a:t>
                      </a:r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сети и благоустройства территории города Димитровграда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365,8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3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"Переселение граждан, проживающих на территории города Димитровграда Ульяновской области, из многоквартирных домов, признанных аварийными после 01 января 2012 года"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42,9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4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"Развитие физической культуры и спорта в городе Димитровграде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97,7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5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"Развитие культуры города Димитровграда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236,9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6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"Обеспечение жильём молодых семей"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1,8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7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"Улучшение жилищных условий работников муниципальных учреждений города Димитровграда Ульяновской области по основному месту работы, постоянно проживающих на территории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0,5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8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"Обеспечение доступного и качественного образования в городе Димитровграде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1 747,7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9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"Создание комфортной среды и улучшение архитектурного облика города Димитровграда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78,2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10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"Охрана окружающей среды в городе Димитровграде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0,1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11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"Обеспечение правопорядка и безопасности жизнедеятельности на территории города Димитровграда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3,1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12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"Управление муниципальными финансами и муниципальным долгом города Димитровграда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21,7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13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"Строительство, реконструкция и капитальный ремонт объектов социальной сферы на территории города Димитровграда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0,9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anose="02020603050405020304"/>
                        </a:rPr>
                        <a:t>14</a:t>
                      </a:r>
                      <a:endParaRPr lang="ru-RU" sz="1200" b="0" i="0" u="none" strike="noStrike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Муниципальная программа "Строительство и реконструкция объектов инженерной и транспортной </a:t>
                      </a:r>
                      <a:r>
                        <a:rPr lang="ru-RU" sz="1300" b="0" i="0" u="none" strike="noStrike" dirty="0" smtClean="0">
                          <a:latin typeface="Times New Roman" panose="02020603050405020304"/>
                        </a:rPr>
                        <a:t>инфраструктуры </a:t>
                      </a:r>
                      <a:r>
                        <a:rPr lang="ru-RU" sz="1300" b="0" i="0" u="none" strike="noStrike" dirty="0">
                          <a:latin typeface="Times New Roman" panose="02020603050405020304"/>
                        </a:rPr>
                        <a:t>в городе Димитровграде Ульяновской области"</a:t>
                      </a:r>
                      <a:endParaRPr lang="ru-RU" sz="13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anose="02020603050405020304"/>
                        </a:rPr>
                        <a:t>12,8</a:t>
                      </a:r>
                      <a:endParaRPr lang="ru-RU" sz="1600" b="0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/>
                        </a:rPr>
                        <a:t>2 625,7</a:t>
                      </a:r>
                      <a:endParaRPr lang="ru-RU" sz="1400" b="1" i="0" u="none" strike="noStrike" dirty="0"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4572000" y="107133"/>
            <a:ext cx="4286248" cy="482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07950" algn="ctr">
              <a:tabLst>
                <a:tab pos="6100445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млн.руб.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2214554"/>
          <a:ext cx="8572558" cy="2084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2449"/>
                <a:gridCol w="1263205"/>
                <a:gridCol w="1140153"/>
                <a:gridCol w="1330180"/>
                <a:gridCol w="1256571"/>
              </a:tblGrid>
              <a:tr h="459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 Всего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расходов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1671,5</a:t>
                      </a:r>
                      <a:endParaRPr kumimoji="0"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1684,3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1546,4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1558,2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Дошкольное 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703,5</a:t>
                      </a:r>
                      <a:endParaRPr kumimoji="0"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751,5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685,5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693,2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Общее 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769,9</a:t>
                      </a:r>
                      <a:endParaRPr kumimoji="0"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828,9</a:t>
                      </a: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757,1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761,6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Дополнительное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образование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детей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176,1</a:t>
                      </a:r>
                      <a:endParaRPr kumimoji="0"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82,6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83,5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83,2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Другие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22,0</a:t>
                      </a:r>
                      <a:endParaRPr kumimoji="0"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21,4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20,3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20,2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450057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муниципальные услуги оказывают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0" y="4714884"/>
          <a:ext cx="885828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3" name="Группа 13"/>
          <p:cNvGrpSpPr/>
          <p:nvPr/>
        </p:nvGrpSpPr>
        <p:grpSpPr>
          <a:xfrm>
            <a:off x="214282" y="857232"/>
            <a:ext cx="8568952" cy="688298"/>
            <a:chOff x="0" y="267885"/>
            <a:chExt cx="8568952" cy="68829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267885"/>
              <a:ext cx="8568952" cy="6882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0" y="267885"/>
              <a:ext cx="8568952" cy="688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just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Обеспечение доступности качественного образования, соответствующего современным требованиям, отвечающего потребностям общества и каждого жителя города Димитровград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214282" y="1607345"/>
            <a:ext cx="8568952" cy="575803"/>
            <a:chOff x="0" y="1017998"/>
            <a:chExt cx="8568952" cy="57580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1017998"/>
              <a:ext cx="8568952" cy="5758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1017998"/>
              <a:ext cx="8568952" cy="575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just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• Обеспечение эффективной системы социализации и самореализации молодежи, развитию потенциала молодежи 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14282" y="571480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4286248" y="0"/>
            <a:ext cx="4857752" cy="482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млн.руб.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1" y="2204869"/>
          <a:ext cx="8572558" cy="2387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2449"/>
                <a:gridCol w="1263205"/>
                <a:gridCol w="1140153"/>
                <a:gridCol w="1330180"/>
                <a:gridCol w="1256571"/>
              </a:tblGrid>
              <a:tr h="459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 расходов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99,9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Физическая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84,9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Массовый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5,0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Спорт высших достижений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Другие вопросы в области физической культуры и спорта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9,0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45541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муниципальные услуги и работы оказывают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0" y="4875619"/>
          <a:ext cx="8953531" cy="198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85720" y="482183"/>
          <a:ext cx="8572560" cy="117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4286248" y="107133"/>
            <a:ext cx="4857752" cy="482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2285992"/>
          <a:ext cx="8572558" cy="1430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2449"/>
                <a:gridCol w="1263205"/>
                <a:gridCol w="1140153"/>
                <a:gridCol w="1330180"/>
                <a:gridCol w="1256571"/>
              </a:tblGrid>
              <a:tr h="459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Всего расходов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129,6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143,8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Культура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104,2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Другие вопросы в области культуры, кинематографии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25,4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37861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муниципальные услуги оказывают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0" y="4250513"/>
          <a:ext cx="8953531" cy="260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85720" y="964389"/>
          <a:ext cx="8448939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4286248" y="107133"/>
            <a:ext cx="4857752" cy="482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4214818"/>
          <a:ext cx="8572558" cy="2387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2449"/>
                <a:gridCol w="1263205"/>
                <a:gridCol w="1140153"/>
                <a:gridCol w="1330180"/>
                <a:gridCol w="1256571"/>
              </a:tblGrid>
              <a:tr h="459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 расходов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446,5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238,8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182,2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183,1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Жилищное хозяйство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189,0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Коммунальное хозяйство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0,2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1,1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118,7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Другие вопросы в области жилищно-коммунального хозяйства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138,6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14" name="Схема 13"/>
          <p:cNvGraphicFramePr/>
          <p:nvPr/>
        </p:nvGraphicFramePr>
        <p:xfrm>
          <a:off x="285720" y="642918"/>
          <a:ext cx="8572560" cy="225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3333741" y="107133"/>
            <a:ext cx="5810259" cy="696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отдельных категорий граждан г.Димитровграда в 2023г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57200" y="1143000"/>
          <a:ext cx="8579296" cy="480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720" y="1071546"/>
            <a:ext cx="503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планируется оказание поддержки: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3333741" y="107133"/>
            <a:ext cx="5810259" cy="696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Проекты</a:t>
            </a:r>
            <a:r>
              <a:rPr lang="ru-RU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поддержки местных </a:t>
            </a:r>
            <a:r>
              <a:rPr lang="ru-RU" sz="2000" b="1">
                <a:latin typeface="Times New Roman" panose="02020603050405020304" pitchFamily="18" charset="0"/>
                <a:ea typeface="SimSun" panose="02010600030101010101" pitchFamily="2" charset="-122"/>
              </a:rPr>
              <a:t>инициатив 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г.Димитровграда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2023г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6438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Рисунок 10" descr="ППМИ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21706" y="822566"/>
            <a:ext cx="4900587" cy="34293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7523" y="4186764"/>
            <a:ext cx="85689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софинансирование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предусмотрено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0,5 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млн.руб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. В муниципальном образовании «Город Димитровград» планируется реализация четырех инициативных проектов, направленных на благоустройство города, развитие культуры и спорта. 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381499" y="160711"/>
            <a:ext cx="457203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города Димитровграда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ÐÐµÑÐ± ÐÐ¸Ð¼Ð¸ÑÑÐ¾Ð²Ð³ÑÐ°Ð´Ð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840" y="1000108"/>
            <a:ext cx="1461861" cy="13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¤Ð»Ð°Ð³ ÐÐ¸Ð¼Ð¸ÑÑÐ¾Ð²Ð³ÑÐ°Ð´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000108"/>
            <a:ext cx="1785950" cy="121444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71670" y="714356"/>
            <a:ext cx="45125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значени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Ульяновской области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 муниципальное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 город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Димитровград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 статусом городского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642918"/>
            <a:ext cx="1632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714356"/>
            <a:ext cx="1632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0" y="2357430"/>
          <a:ext cx="4000528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432"/>
                <a:gridCol w="2316096"/>
              </a:tblGrid>
              <a:tr h="2514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>
                    <a:lnB w="38100" cmpd="sng">
                      <a:noFill/>
                    </a:lnB>
                  </a:tcPr>
                </a:tc>
                <a:tc hMerge="1"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 тыс.чел.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67251" y="2357430"/>
          <a:ext cx="4124658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29"/>
                <a:gridCol w="2062329"/>
              </a:tblGrid>
              <a:tr h="2514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>
                    <a:lnB w="38100" cmpd="sng">
                      <a:noFill/>
                    </a:lnB>
                  </a:tcPr>
                </a:tc>
                <a:tc hMerge="1"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108,23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км²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4500570"/>
          <a:ext cx="4109181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181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Климат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>
                    <a:lnB w="38100" cmpd="sng">
                      <a:noFill/>
                    </a:lnB>
                  </a:tcPr>
                </a:tc>
              </a:tr>
              <a:tr h="17830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Климат территории умеренно-континентальный, характеризующийся отчетливо выраженными сезонами года. По строительно-климатическому районированию территория города относится к зоне IIВ и характеризуется как благоприятная для строительного освоения и проживания.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643438" y="2857496"/>
            <a:ext cx="4299379" cy="37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5720" y="3000372"/>
            <a:ext cx="4032447" cy="136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Включён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категорию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Монопрофильные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муниципальные образования Российской Федерации (моногорода) с наиболее сложным социально-экономическим положением»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7133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4095747" y="107133"/>
            <a:ext cx="5048253" cy="80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города Димитровград и расходы на его обслуживание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5007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2427" y="553614"/>
          <a:ext cx="8477309" cy="267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4875" y="295377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заимствования подлежат учету в муниципальной долговой книге муниципального образования «Город Димитровград»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3209469" y="3559972"/>
            <a:ext cx="3068021" cy="1250804"/>
            <a:chOff x="2293931" y="830080"/>
            <a:chExt cx="1943826" cy="1667739"/>
          </a:xfrm>
          <a:scene3d>
            <a:camera prst="orthographicFront"/>
            <a:lightRig rig="flat" dir="t"/>
          </a:scene3d>
        </p:grpSpPr>
        <p:sp>
          <p:nvSpPr>
            <p:cNvPr id="16" name="Овал 15"/>
            <p:cNvSpPr/>
            <p:nvPr/>
          </p:nvSpPr>
          <p:spPr>
            <a:xfrm>
              <a:off x="2293931" y="830080"/>
              <a:ext cx="1943826" cy="1667739"/>
            </a:xfrm>
            <a:prstGeom prst="ellipse">
              <a:avLst/>
            </a:prstGeom>
            <a:sp3d>
              <a:bevelT w="101600" prst="riblet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2578598" y="1074315"/>
              <a:ext cx="1374492" cy="11792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муниципального долга в 2023 году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48794" y="5349059"/>
            <a:ext cx="3905277" cy="73866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 муниципального долга не должны превышать 15% расходов бюджета города за исключением субвенций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155" y="5349059"/>
            <a:ext cx="4286280" cy="138499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не должен превышать утвержденный общий годовой объем доходов местного бюджета без учета утв. объема безвозмездных поступлений и (или) поступлений налоговых доходов по дополнительным нормативам отчислений Ст.107 БК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57200" y="4718035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кредит Министерства финансов Ульяновской области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75007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643050"/>
            <a:ext cx="8239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муниципальной власти, ответственный за разработку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для граждан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81499" y="160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и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закупок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Димитровграда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Ульяновской области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429132"/>
            <a:ext cx="7392820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  и юридический адрес: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433508 Российская Федерация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Ульяновская область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Димитровград, ул. А. Хмельницкого,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8(84235) 2-71-69, 2-65-99 (факс)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prufdd@yandex.ru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357430"/>
            <a:ext cx="198397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190997" y="0"/>
            <a:ext cx="4953003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9705" algn="ctr">
              <a:tabLst>
                <a:tab pos="6100445" algn="l"/>
              </a:tabLst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социально-экономического развития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572000" y="908720"/>
          <a:ext cx="4381531" cy="176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2732479"/>
          <a:ext cx="4667283" cy="18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476717" y="2732480"/>
          <a:ext cx="4667283" cy="182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85720" y="4607727"/>
          <a:ext cx="4000528" cy="182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476749" y="4554148"/>
          <a:ext cx="4667251" cy="18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20" y="910811"/>
          <a:ext cx="4000528" cy="182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381499" y="0"/>
            <a:ext cx="5048253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политики города Димитровграда на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года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142984"/>
          <a:ext cx="8572560" cy="517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381499" y="160711"/>
            <a:ext cx="5048253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9705" algn="ctr">
              <a:tabLst>
                <a:tab pos="6100445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бюджетных данных и уровень бюджетными средствами города Димитровграда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Прямоугольник 18"/>
          <p:cNvSpPr>
            <a:spLocks noChangeArrowheads="1"/>
          </p:cNvSpPr>
          <p:nvPr/>
        </p:nvSpPr>
        <p:spPr bwMode="auto">
          <a:xfrm>
            <a:off x="380971" y="1178703"/>
            <a:ext cx="8477309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обеспечения принципа прозрачности (открытости) бюджета на официальном сайте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финансов и муниципальных закупок города Димитровграда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информация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города Димитровграда 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для граждан форме.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1" y="4500571"/>
            <a:ext cx="8576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информационной поддержки процессов мониторинга и анализа финансово-экономического развития города Димитровграда, а также для обеспечения прозрачности (открытости) и доступного информирования заинтересованных слоёв населения о бюджете и бюджетном процессе города, с 2017 года внедрен портал «Открытый бюджет города Димитровграда». Данный вариант позволяет на постоянной основе шире применять механизмы обеспечения публичности реализации бюджетной  и налоговой политики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83582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095747" y="0"/>
            <a:ext cx="5048253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налоговой политики города Димитровграда на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года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80971" y="1071546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/>
          <p:nvPr/>
        </p:nvSpPr>
        <p:spPr>
          <a:xfrm>
            <a:off x="4286248" y="0"/>
            <a:ext cx="514350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г.Димитровграда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2023-2025 года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14422"/>
            <a:ext cx="8572560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4958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города Димитровграда области на 2023 год и плановый период 2024 и 2025 годов, подготовлены в соответствии с положениями Бюджетного Кодекса Российской Федерации, Уставом муниципального образования «Город Димитровград» Ульяновской области.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500034" y="3643314"/>
          <a:ext cx="835824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43108" y="3214686"/>
            <a:ext cx="5286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ориентиры и приоритеты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521959_35-p-fon-dlya-prezentatsii-delovoi-stil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>
          <a:xfrm>
            <a:off x="4762502" y="0"/>
            <a:ext cx="3905277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Димитровграда на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2025 гг., млн.руб.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857232"/>
          <a:ext cx="8643996" cy="4273537"/>
        </p:xfrm>
        <a:graphic>
          <a:graphicData uri="http://schemas.openxmlformats.org/drawingml/2006/table">
            <a:tbl>
              <a:tblPr/>
              <a:tblGrid>
                <a:gridCol w="2071702"/>
                <a:gridCol w="1143008"/>
                <a:gridCol w="1107288"/>
                <a:gridCol w="1440666"/>
                <a:gridCol w="1440666"/>
                <a:gridCol w="1440666"/>
              </a:tblGrid>
              <a:tr h="3011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Вид доходов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2021 год факт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2022 год оценка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2023 год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2024 год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2025 год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0254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прогноз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Доходы всего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3 090,20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3036,8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2832,5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2757,0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30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из них: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06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Налоговые  доходы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874,1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931,3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956,9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991,6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1031,2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Неналоговые доходы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112,9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135,3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96,7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94,8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84,2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451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Безвозмездные поступления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2103,2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2074,3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1983,2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1746,1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1641,6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 т.ч. прочие безвозмездные поступления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30254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Доля в общей сумме доходов, %</a:t>
                      </a:r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73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Налоговые и неналоговые поступления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34,0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38,4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451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Безвозмездные поступления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66,0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61,6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51460" y="5228590"/>
          <a:ext cx="8477250" cy="174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143008" cy="101309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18931</Words>
  <Application>WPS Presentation</Application>
  <PresentationFormat>Экран (4:3)</PresentationFormat>
  <Paragraphs>1368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SimSun</vt:lpstr>
      <vt:lpstr>Wingdings</vt:lpstr>
      <vt:lpstr>Wingdings 3</vt:lpstr>
      <vt:lpstr>Wingdings</vt:lpstr>
      <vt:lpstr>Times New Roman</vt:lpstr>
      <vt:lpstr>Times New Roman</vt:lpstr>
      <vt:lpstr>Gill Sans MT</vt:lpstr>
      <vt:lpstr>Microsoft YaHei</vt:lpstr>
      <vt:lpstr>Arial Unicode MS</vt:lpstr>
      <vt:lpstr>Cambria</vt:lpstr>
      <vt:lpstr>Bookman Old Style</vt:lpstr>
      <vt:lpstr>Calibri</vt:lpstr>
      <vt:lpstr>Calibri</vt:lpstr>
      <vt:lpstr>Начальная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petrov_sv</cp:lastModifiedBy>
  <cp:revision>133</cp:revision>
  <cp:lastPrinted>2022-11-29T09:42:00Z</cp:lastPrinted>
  <dcterms:created xsi:type="dcterms:W3CDTF">2022-06-21T06:19:00Z</dcterms:created>
  <dcterms:modified xsi:type="dcterms:W3CDTF">2022-11-30T10:32:55Z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91226F27AFF0486C87DDCA6B80133708</vt:lpwstr>
  </property>
  <property fmtid="{D5CDD505-2E9C-101B-9397-08002B2CF9AE}" pid="3" name="KSOProductBuildVer">
    <vt:lpwstr>1049-11.2.0.11417</vt:lpwstr>
  </property>
</Properties>
</file>